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257" r:id="rId6"/>
    <p:sldId id="261" r:id="rId7"/>
    <p:sldId id="256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2A48AD-DACD-FA83-B5FA-E281F9821D11}" name="Laura Scutaru" initials="LS" userId="S::lscutaru@caatpension.ca::3143a96e-fe7c-4414-8a66-22c0f1118841" providerId="AD"/>
  <p188:author id="{DCCE23B2-88B5-EA82-4983-C38492616B62}" name="Diane Smith" initials="DS" userId="S::DSmith@caatpension.ca::11842e65-5e75-4567-ba57-13aff390d388" providerId="AD"/>
  <p188:author id="{7BE514BD-4CAD-3123-A152-3905866D7024}" name="Carlene Quildon" initials="CQ" userId="S::CQuildon@caatpension.ca::65c78b42-cc02-438e-8cc6-bebdec7e104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ADFF7-7826-4BA7-93AF-768D81232A52}" v="4" dt="2024-02-13T15:41:14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0067" autoAdjust="0"/>
  </p:normalViewPr>
  <p:slideViewPr>
    <p:cSldViewPr snapToGrid="0">
      <p:cViewPr varScale="1">
        <p:scale>
          <a:sx n="33" d="100"/>
          <a:sy n="33" d="100"/>
        </p:scale>
        <p:origin x="19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422B7-95DC-4902-8BB3-021B61304AE4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FDEF5-AB62-4D6D-B7B7-7D25C1EA0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2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tant que participant au Régime des CAAT, vous bénéficierez d'un revenu de retraite prévisible et sûr tout au long de votre vie.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Vous vous constituerez un revenu de retraite tout en travaillant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Votre rente DBplus est fondée sur vos cotisations, les cotisations de votre employeur et les augmentations conditionnelles du salaire moyen dans l'industrie. Vous n'aurez pas à vous soucier de placements complexes, de la volatilité des marchés ou de la possibilité de survivre à votre pension.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Vous pouvez prendre votre retraite au moment qui vous convient le mieux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Dans le cadre de la conception DBplus, vous pouvez choisir parmi une variété de dates de retraite pour répondre à vos besoins personnels, y compris la possibilité de prendre votre retraite dès l'âge de 50 ans.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Votre rente bénéficie d'une protection conditionnelle contre l'inflation lorsque vous prenez votre retraite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Cela signifie que l'impact de l'inflation sur votre pension sera partiellement compensé par une protection conditionnelle contre l'inflation, ce qui aidera votre pension à conserver son pouvoir d'achat au fil du temps.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 vous avez un conjoint, le Régime des CAAT offre de précieuses prestations de survivant, sans frais supplémentaires pour vous.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Vous pouvez choisir le montant de vos cotisations au régime. En plus de vos cotisations, nous versons également des cotisations en votre nom.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Enfin, vous pouvez utiliser les fonds d'un autre régime de retraite agréé antérieur pour augmenter encore votre rente par le biais d'un rachat.</a:t>
            </a:r>
            <a:endParaRPr lang="en-US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9A84A-CBAD-4ED1-B65E-613844892F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89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Saviez-vous que pour chaque dollar versé en cotisations à DBplus, vous obtiendrez en moyenne 5 dollars au moment de votre retraite ?</a:t>
            </a:r>
          </a:p>
          <a:p>
            <a:endParaRPr lang="fr-FR" dirty="0"/>
          </a:p>
          <a:p>
            <a:r>
              <a:rPr lang="fr-FR" dirty="0"/>
              <a:t>Plusieurs facteurs permettent d'atteindre cet objectif :</a:t>
            </a:r>
          </a:p>
          <a:p>
            <a:endParaRPr lang="fr-FR" dirty="0"/>
          </a:p>
          <a:p>
            <a:r>
              <a:rPr lang="fr-FR" dirty="0"/>
              <a:t>- Premièrement, nous versons des cotisations patronales équivalentes aux vôtres, c'est-à-dire que vous versez la moitié de ce dollar et nous versons l'autre moitié</a:t>
            </a:r>
          </a:p>
          <a:p>
            <a:r>
              <a:rPr lang="fr-FR" dirty="0"/>
              <a:t>-DBplus est également assorti d'une protection contre l'inflation qui aide votre pension à suivre l'inflation et à préserver votre pouvoir d'achat à la retraite.</a:t>
            </a:r>
          </a:p>
          <a:p>
            <a:r>
              <a:rPr lang="fr-FR" dirty="0"/>
              <a:t>Vous bénéficiez également d'augmentations annuelles basées sur l'augmentation du SMI (salaire moyen dans l'industrie) d'une année sur l'autre au Canada.</a:t>
            </a:r>
          </a:p>
          <a:p>
            <a:endParaRPr lang="fr-FR" dirty="0"/>
          </a:p>
          <a:p>
            <a:r>
              <a:rPr lang="fr-FR" dirty="0"/>
              <a:t>Ces deux avantages dépendent du niveau de capitalisation du régime, qui s'élève actuellement à 124 %.</a:t>
            </a:r>
            <a:endParaRPr lang="en-US" b="0" i="0" dirty="0">
              <a:solidFill>
                <a:srgbClr val="212529"/>
              </a:solidFill>
              <a:effectLst/>
              <a:latin typeface="Libre Franklin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EFDEF5-AB62-4D6D-B7B7-7D25C1EA00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6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Contrairement à d'autres régimes comme un régime à cotisations déterminées ou un REER, votre pension à prestations déterminées du Régime des CAAT est assortie de caractéristiques prisées par les participants, comme un revenu de retraite sûr et prévisible payable à vie, une protection conditionnelle contre l'inflation, des prestations de survivant sans frais supplémentaires et des options de retraite anticipée souples.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fr-FR" sz="180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 outre, DBplus élimine le stress lié à la prise de décisions de placement, celles-ci étant prises par une équipe de professionnels. Dans l'ensemble, un régime de retraite à prestations déterminées facilite la préparation du budget de la retraite.</a:t>
            </a:r>
            <a:endParaRPr lang="en-US" sz="180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9A84A-CBAD-4ED1-B65E-613844892F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1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72400-A488-796F-4E2C-5B12304A0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C0B45-477F-EE07-B258-5A4273900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587B-6B81-327C-D446-D85BA74D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DD687-4609-3481-35B0-CD14000A7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15B4A-C5DF-7FF6-0675-8A9522CD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09413-6E0B-EAA8-90F6-9F0B9997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21FF3-12CF-4F62-8929-80FFFAD70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90D60-7B39-4E4D-0210-D63DE6E3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F89F7-85D9-4882-82A5-1D20B85E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10ACA-D51E-D7F3-E367-E3A3057C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5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4CB124-42C4-97F1-F9E2-80A04FFE5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5D1D1-F5B2-A8CD-640E-75BEDA73B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6D04F-E1F6-EB5F-67D4-6D8154EC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2EFD9-A16F-E928-E5A7-2A015F6D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0EE19-D335-FD6E-EB43-47DDF77F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6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EA2-C38C-3FA8-5E6A-BB6D4469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5C4A1-D4A3-3FFA-7A96-9BCE2B1A5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14872-F581-4EAC-E910-585DE906C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D7F91-2D86-6585-3A72-68F7A5698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6321E-0DB2-37E8-4B9C-583BE67C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6FD0E-F0DC-BC19-211B-5A9247D41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791A0-7C96-EF65-A4FF-D472B6CF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DB98B-8A3C-6750-BCFB-924A5E8A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51305-9513-8C6D-8FC6-B9435B6A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BB7DB-4DED-690F-2AB9-2564E529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5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1842A-400F-067A-69F9-F85D18D1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72A17-3E39-06FE-743B-3F0CA3639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AA15F-1988-8E91-05EC-26151F31F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7E925-3E84-4607-1B42-491183C7F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1B61E-0B85-8FF9-E68C-D5ACD070B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6B82F-88AF-7501-A071-F7FF1FFED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8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6D2C-657E-AC6A-E93B-7ED265F6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2B613-750C-3BAA-4DC5-9A24099EE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C3D88-58C9-5E64-C13B-2398258AA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7F2EA0-38E6-A661-8085-FE7274805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46FD7-6074-5B23-B179-ADC8719EB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AE30C-640E-B30C-D039-AF5474C5C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876778-262D-3B64-EF84-97A86E69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F554E-6572-7C29-E39A-D6A7B411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3F17E-4032-D945-C32F-6685B3ED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2B25E-B71B-2047-2017-17E90934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79A88-E4B9-FD1C-96F3-EF537976A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08CED-C7C0-9E20-DA04-8975C236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3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DDB1C-0B0A-87C7-981B-23176BCC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D5049-6391-AA25-CFB5-B8E4DF87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0C780-970E-1627-A18D-23F536F6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866BE-520C-E17E-7911-2332CFF3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C9393-2E72-6AEA-22BB-09D5DFF0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50A78-17CB-1E9F-D4B6-4898B9B08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862FF-194F-8D87-4966-7F86AEB4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0DCD5-9D6B-B586-775D-6C609003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9027F-E4AD-0561-1C8D-7BADCF37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3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33178-FCEA-2DCD-2154-78FDCD2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1672A-161E-4131-C385-99AE266572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BF4C9-609E-764F-67BB-687E63F4A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D1DAC-FFAC-4799-8B9B-69B1BEFB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949FA-08A7-EE27-5666-B4951C4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AFC31-9D3A-B3AC-F181-35F59553A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C5DD0-CB67-DAD1-63F4-8162C1B47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3D72B-780C-F44E-C5FC-9A6C06D57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1E931-C121-6F29-7E3E-4A55D98BF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073A-175B-453F-9819-0AA9B93B64C2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9A33A-B6BF-F490-6851-D7B7534EC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3F2D8-1D42-742B-F1D4-126224101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5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DB6F7A-2776-5FFC-2F75-4C05F93C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1766"/>
            <a:ext cx="10515600" cy="1989903"/>
          </a:xfrm>
        </p:spPr>
        <p:txBody>
          <a:bodyPr anchor="ctr">
            <a:normAutofit/>
          </a:bodyPr>
          <a:lstStyle/>
          <a:p>
            <a:pPr algn="ctr"/>
            <a:r>
              <a:rPr lang="fr-FR" sz="5400" dirty="0">
                <a:latin typeface="Arial" panose="020B0604020202020204" pitchFamily="34" charset="0"/>
                <a:cs typeface="Arial" panose="020B0604020202020204" pitchFamily="34" charset="0"/>
              </a:rPr>
              <a:t>Copiez ce contenu dans votre présentation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6DD42-3151-3C82-7296-D96D52999FCF}"/>
              </a:ext>
            </a:extLst>
          </p:cNvPr>
          <p:cNvSpPr/>
          <p:nvPr/>
        </p:nvSpPr>
        <p:spPr>
          <a:xfrm>
            <a:off x="1466502" y="4989565"/>
            <a:ext cx="4629498" cy="875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Inclure ce logo dans votre présentation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6351C75-BBA0-ADD8-F61C-DB92BA06A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502" y="3313840"/>
            <a:ext cx="5204346" cy="166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66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04E-D9AA-4976-A5C3-EA543977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d'offrir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DBplus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F2020-6E16-4BD7-AA35-3C602A8E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 régime de retraite à prestations déterminées viager sûr, assorti de caractéristiques avantageuses 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Constituez-vous un revenu de retraite pendant que vous travaillez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Prenez votre retraite au moment opportun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L'employeur verse des cotisations en votre nom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Protection conditionnelle contre l'inflation au moment de la retraite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Prestations de survivant pour votre conjoint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Possibilité de racheter une rente supplémentaire, le cas échéant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580CC5-FA27-17A4-0572-5E545F44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Comment le Régime des CAAT se compare aux Régimes CD et aux REER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6CDB69-6805-8AD2-F679-628307B0B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87649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chaque dollar versé, vous obtenez en moyenne 5 dollars à la retraite*.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Comment?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Cotisations de l'employeur en votre nom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Protection conditionnelle contre l'inflation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Augmentations SMI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A1FEE6-6770-9958-AB8A-1FAEDE692A4F}"/>
              </a:ext>
            </a:extLst>
          </p:cNvPr>
          <p:cNvSpPr txBox="1"/>
          <p:nvPr/>
        </p:nvSpPr>
        <p:spPr>
          <a:xfrm>
            <a:off x="838200" y="6311900"/>
            <a:ext cx="1061129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1600" dirty="0">
                <a:latin typeface="Arial"/>
                <a:cs typeface="Arial"/>
              </a:rPr>
              <a:t>*Source : Étude intitulée </a:t>
            </a:r>
            <a:r>
              <a:rPr lang="fr-CA" sz="1600" i="1" dirty="0">
                <a:latin typeface="Arial"/>
                <a:cs typeface="Arial"/>
              </a:rPr>
              <a:t>The Value of a Good Pension</a:t>
            </a:r>
            <a:r>
              <a:rPr lang="fr-CA" sz="1600" dirty="0">
                <a:latin typeface="Arial"/>
                <a:cs typeface="Arial"/>
              </a:rPr>
              <a:t>, préparée par le Healthcare of Ontario Pension Plan</a:t>
            </a:r>
          </a:p>
        </p:txBody>
      </p:sp>
      <p:pic>
        <p:nvPicPr>
          <p:cNvPr id="22" name="Picture 21" descr="A chart of a graph">
            <a:extLst>
              <a:ext uri="{FF2B5EF4-FFF2-40B4-BE49-F238E27FC236}">
                <a16:creationId xmlns:a16="http://schemas.microsoft.com/office/drawing/2014/main" id="{B76EFCB2-1B64-1D04-C907-2761D8878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191" y="2348642"/>
            <a:ext cx="5521263" cy="330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4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04E-D9AA-4976-A5C3-EA543977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Comment DBplus se compare aux Régimes CD et aux REER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ED2B53-B77E-4B80-95EB-102252429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DBplus offre certains avantages par rapport à un régime à cotisations déterminées (CD) ou à un REER collectif 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Revenu sûr et prévisible à la retraite, payable à vie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 versez des cotisations pendant que vous travaillez, et votre employeur verse des cotisations en votre nom.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Protection contre l'inflation, prestations de survivant et options de retraite anticipée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Pas de stress lié aux décisions de placement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Facilite l'établissement d'un budget pour la retraite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75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D1F3E845E50548987965C483FA50F4" ma:contentTypeVersion="41" ma:contentTypeDescription="Create a new document." ma:contentTypeScope="" ma:versionID="eb3bf4727059233da06426bcd3af94ee">
  <xsd:schema xmlns:xsd="http://www.w3.org/2001/XMLSchema" xmlns:xs="http://www.w3.org/2001/XMLSchema" xmlns:p="http://schemas.microsoft.com/office/2006/metadata/properties" xmlns:ns1="http://schemas.microsoft.com/sharepoint/v3" xmlns:ns2="87fe3e9c-cc6a-4f72-8ba8-a99d53dd5ebe" xmlns:ns3="f85ca6b0-b0eb-4d59-9fe0-ba2c330a32d2" targetNamespace="http://schemas.microsoft.com/office/2006/metadata/properties" ma:root="true" ma:fieldsID="6d5033ad71a166f6c84f1962215547e6" ns1:_="" ns2:_="" ns3:_="">
    <xsd:import namespace="http://schemas.microsoft.com/sharepoint/v3"/>
    <xsd:import namespace="87fe3e9c-cc6a-4f72-8ba8-a99d53dd5ebe"/>
    <xsd:import namespace="f85ca6b0-b0eb-4d59-9fe0-ba2c330a32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Status" minOccurs="0"/>
                <xsd:element ref="ns1:PublishingStartDate" minOccurs="0"/>
                <xsd:element ref="ns1:PublishingExpirationDate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Responsible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2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e3e9c-cc6a-4f72-8ba8-a99d53dd5eb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00949a0d-0f8b-4090-937a-9bb8477630b0}" ma:internalName="TaxCatchAll" ma:showField="CatchAllData" ma:web="87fe3e9c-cc6a-4f72-8ba8-a99d53dd5e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ca6b0-b0eb-4d59-9fe0-ba2c330a3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format="Dropdown" ma:internalName="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tarted"/>
                    <xsd:enumeration value="SME review"/>
                    <xsd:enumeration value="Complete"/>
                    <xsd:enumeration value="Ignore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Responsible" ma:index="26" nillable="true" ma:displayName="Responsible" ma:format="Dropdown" ma:list="UserInfo" ma:SharePointGroup="0" ma:internalName="Responsib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ewStatus" ma:index="27" nillable="true" ma:displayName="Review Status" ma:format="Dropdown" ma:internalName="Review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utdated"/>
                    <xsd:enumeration value="Complete"/>
                    <xsd:enumeration value="Deployment in Process"/>
                    <xsd:enumeration value="Signed off"/>
                    <xsd:enumeration value="Draft in Review"/>
                    <xsd:enumeration value="Draft in Progress"/>
                  </xsd:restriction>
                </xsd:simpleType>
              </xsd:element>
            </xsd:sequence>
          </xsd:extension>
        </xsd:complexContent>
      </xsd:complex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3142b4c1-372a-4a2d-a364-e00c5d9df9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3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f85ca6b0-b0eb-4d59-9fe0-ba2c330a32d2" xsi:nil="true"/>
    <Responsible xmlns="f85ca6b0-b0eb-4d59-9fe0-ba2c330a32d2">
      <UserInfo>
        <DisplayName/>
        <AccountId xsi:nil="true"/>
        <AccountType/>
      </UserInfo>
    </Responsible>
    <PublishingExpirationDate xmlns="http://schemas.microsoft.com/sharepoint/v3" xsi:nil="true"/>
    <PublishingStartDate xmlns="http://schemas.microsoft.com/sharepoint/v3" xsi:nil="true"/>
    <lcf76f155ced4ddcb4097134ff3c332f xmlns="f85ca6b0-b0eb-4d59-9fe0-ba2c330a32d2">
      <Terms xmlns="http://schemas.microsoft.com/office/infopath/2007/PartnerControls"/>
    </lcf76f155ced4ddcb4097134ff3c332f>
    <ReviewStatus xmlns="f85ca6b0-b0eb-4d59-9fe0-ba2c330a32d2" xsi:nil="true"/>
    <TaxCatchAll xmlns="87fe3e9c-cc6a-4f72-8ba8-a99d53dd5ebe" xsi:nil="true"/>
  </documentManagement>
</p:properties>
</file>

<file path=customXml/itemProps1.xml><?xml version="1.0" encoding="utf-8"?>
<ds:datastoreItem xmlns:ds="http://schemas.openxmlformats.org/officeDocument/2006/customXml" ds:itemID="{94818D7B-7172-415C-BAE9-F27040CED01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3AC8EC7-14AF-494D-9BA1-A3F62A8E18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F7B7C1-DBBF-4E13-86C9-3C517A2D86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fe3e9c-cc6a-4f72-8ba8-a99d53dd5ebe"/>
    <ds:schemaRef ds:uri="f85ca6b0-b0eb-4d59-9fe0-ba2c330a32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1176767-61F1-46E5-89FD-E3C99443C35E}">
  <ds:schemaRefs>
    <ds:schemaRef ds:uri="87fe3e9c-cc6a-4f72-8ba8-a99d53dd5ebe"/>
    <ds:schemaRef ds:uri="http://www.w3.org/XML/1998/namespace"/>
    <ds:schemaRef ds:uri="f85ca6b0-b0eb-4d59-9fe0-ba2c330a32d2"/>
    <ds:schemaRef ds:uri="http://purl.org/dc/elements/1.1/"/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717</Words>
  <Application>Microsoft Office PowerPoint</Application>
  <PresentationFormat>Widescreen</PresentationFormat>
  <Paragraphs>56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Copiez ce contenu dans votre présentation</vt:lpstr>
      <vt:lpstr>Fier d'offrir DBplus</vt:lpstr>
      <vt:lpstr>Comment le Régime des CAAT se compare aux Régimes CD et aux REER</vt:lpstr>
      <vt:lpstr>Comment DBplus se compare aux Régimes CD et aux REER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this content into your own presentation template and style</dc:title>
  <dc:creator>Laura Scutaru</dc:creator>
  <cp:lastModifiedBy>Debora Ilovaca Leiro</cp:lastModifiedBy>
  <cp:revision>6</cp:revision>
  <dcterms:created xsi:type="dcterms:W3CDTF">2023-07-28T18:47:56Z</dcterms:created>
  <dcterms:modified xsi:type="dcterms:W3CDTF">2024-02-13T16:58:04Z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0x010100BED1F3E845E50548987965C483FA50F4</vt:lpwstr>
  </property>
  <property fmtid="{D5CDD505-2E9C-101B-9397-08002B2CF9AE}" pid="3" name="MediaServiceImageTags">
    <vt:lpwstr/>
  </property>
</Properties>
</file>