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0"/>
  </p:notesMasterIdLst>
  <p:sldIdLst>
    <p:sldId id="257" r:id="rId6"/>
    <p:sldId id="261" r:id="rId7"/>
    <p:sldId id="262" r:id="rId8"/>
    <p:sldId id="26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B2A48AD-DACD-FA83-B5FA-E281F9821D11}" name="Laura Scutaru" initials="LS" userId="S::lscutaru@caatpension.ca::3143a96e-fe7c-4414-8a66-22c0f1118841" providerId="AD"/>
  <p188:author id="{DCCE23B2-88B5-EA82-4983-C38492616B62}" name="Diane Smith" initials="DS" userId="S::DSmith@caatpension.ca::11842e65-5e75-4567-ba57-13aff390d388" providerId="AD"/>
  <p188:author id="{7BE514BD-4CAD-3123-A152-3905866D7024}" name="Carlene Quildon" initials="CQ" userId="S::CQuildon@caatpension.ca::65c78b42-cc02-438e-8cc6-bebdec7e104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BCF6D74-7501-488B-AF7A-4968923AAE13}" v="15" dt="2024-02-12T19:57:04.957"/>
    <p1510:client id="{E127F8B8-8A86-450E-BA86-31CB06023FF1}" v="2" dt="2024-02-12T20:01:59.9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1120" autoAdjust="0"/>
  </p:normalViewPr>
  <p:slideViewPr>
    <p:cSldViewPr snapToGrid="0">
      <p:cViewPr varScale="1">
        <p:scale>
          <a:sx n="81" d="100"/>
          <a:sy n="81" d="100"/>
        </p:scale>
        <p:origin x="17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er Brophy" userId="S::cbrophy@caatpension.ca::bc1f75b1-73b5-4c51-9ce8-9520bb85441f" providerId="AD" clId="Web-{ABCF6D74-7501-488B-AF7A-4968923AAE13}"/>
    <pc:docChg chg="modSld">
      <pc:chgData name="Christopher Brophy" userId="S::cbrophy@caatpension.ca::bc1f75b1-73b5-4c51-9ce8-9520bb85441f" providerId="AD" clId="Web-{ABCF6D74-7501-488B-AF7A-4968923AAE13}" dt="2024-02-12T19:57:02.770" v="12" actId="20577"/>
      <pc:docMkLst>
        <pc:docMk/>
      </pc:docMkLst>
      <pc:sldChg chg="modSp">
        <pc:chgData name="Christopher Brophy" userId="S::cbrophy@caatpension.ca::bc1f75b1-73b5-4c51-9ce8-9520bb85441f" providerId="AD" clId="Web-{ABCF6D74-7501-488B-AF7A-4968923AAE13}" dt="2024-02-12T19:57:02.770" v="12" actId="20577"/>
        <pc:sldMkLst>
          <pc:docMk/>
          <pc:sldMk cId="1534668114" sldId="257"/>
        </pc:sldMkLst>
        <pc:spChg chg="mod">
          <ac:chgData name="Christopher Brophy" userId="S::cbrophy@caatpension.ca::bc1f75b1-73b5-4c51-9ce8-9520bb85441f" providerId="AD" clId="Web-{ABCF6D74-7501-488B-AF7A-4968923AAE13}" dt="2024-02-12T19:57:02.770" v="12" actId="20577"/>
          <ac:spMkLst>
            <pc:docMk/>
            <pc:sldMk cId="1534668114" sldId="257"/>
            <ac:spMk id="7" creationId="{9C06DD42-3151-3C82-7296-D96D52999FCF}"/>
          </ac:spMkLst>
        </pc:spChg>
      </pc:sldChg>
    </pc:docChg>
  </pc:docChgLst>
  <pc:docChgLst>
    <pc:chgData name="Debora Ilovaca Leiro" userId="b6854b2d-4dec-44bf-a3b4-a601e99447df" providerId="ADAL" clId="{E127F8B8-8A86-450E-BA86-31CB06023FF1}"/>
    <pc:docChg chg="modSld">
      <pc:chgData name="Debora Ilovaca Leiro" userId="b6854b2d-4dec-44bf-a3b4-a601e99447df" providerId="ADAL" clId="{E127F8B8-8A86-450E-BA86-31CB06023FF1}" dt="2024-02-13T15:46:21.489" v="25" actId="20577"/>
      <pc:docMkLst>
        <pc:docMk/>
      </pc:docMkLst>
      <pc:sldChg chg="modSp mod modNotesTx">
        <pc:chgData name="Debora Ilovaca Leiro" userId="b6854b2d-4dec-44bf-a3b4-a601e99447df" providerId="ADAL" clId="{E127F8B8-8A86-450E-BA86-31CB06023FF1}" dt="2024-02-12T20:02:30.585" v="13" actId="20577"/>
        <pc:sldMkLst>
          <pc:docMk/>
          <pc:sldMk cId="229783711" sldId="261"/>
        </pc:sldMkLst>
        <pc:spChg chg="mod">
          <ac:chgData name="Debora Ilovaca Leiro" userId="b6854b2d-4dec-44bf-a3b4-a601e99447df" providerId="ADAL" clId="{E127F8B8-8A86-450E-BA86-31CB06023FF1}" dt="2024-02-12T20:02:30.585" v="13" actId="20577"/>
          <ac:spMkLst>
            <pc:docMk/>
            <pc:sldMk cId="229783711" sldId="261"/>
            <ac:spMk id="3" creationId="{205F2020-6E16-4BD7-AA35-3C602A8EB80D}"/>
          </ac:spMkLst>
        </pc:spChg>
      </pc:sldChg>
      <pc:sldChg chg="modSp mod modNotesTx">
        <pc:chgData name="Debora Ilovaca Leiro" userId="b6854b2d-4dec-44bf-a3b4-a601e99447df" providerId="ADAL" clId="{E127F8B8-8A86-450E-BA86-31CB06023FF1}" dt="2024-02-13T15:46:21.489" v="25" actId="20577"/>
        <pc:sldMkLst>
          <pc:docMk/>
          <pc:sldMk cId="3082642998" sldId="262"/>
        </pc:sldMkLst>
        <pc:spChg chg="mod">
          <ac:chgData name="Debora Ilovaca Leiro" userId="b6854b2d-4dec-44bf-a3b4-a601e99447df" providerId="ADAL" clId="{E127F8B8-8A86-450E-BA86-31CB06023FF1}" dt="2024-02-12T20:02:46.949" v="18" actId="20577"/>
          <ac:spMkLst>
            <pc:docMk/>
            <pc:sldMk cId="3082642998" sldId="262"/>
            <ac:spMk id="5" creationId="{796CDB69-6805-8AD2-F679-628307B0B4D4}"/>
          </ac:spMkLst>
        </pc:spChg>
        <pc:spChg chg="mod">
          <ac:chgData name="Debora Ilovaca Leiro" userId="b6854b2d-4dec-44bf-a3b4-a601e99447df" providerId="ADAL" clId="{E127F8B8-8A86-450E-BA86-31CB06023FF1}" dt="2024-02-12T19:50:06.554" v="10" actId="404"/>
          <ac:spMkLst>
            <pc:docMk/>
            <pc:sldMk cId="3082642998" sldId="262"/>
            <ac:spMk id="7" creationId="{A9A1FEE6-6770-9958-AB8A-1FAEDE692A4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E422B7-95DC-4902-8BB3-021B61304AE4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EFDEF5-AB62-4D6D-B7B7-7D25C1EA00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820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EFDEF5-AB62-4D6D-B7B7-7D25C1EA005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4328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lnSpc>
                <a:spcPts val="1400"/>
              </a:lnSpc>
              <a:spcBef>
                <a:spcPts val="600"/>
              </a:spcBef>
              <a:spcAft>
                <a:spcPts val="1200"/>
              </a:spcAft>
            </a:pPr>
            <a:endParaRPr lang="en-US" sz="1800" b="0" spc="10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89A84A-CBAD-4ED1-B65E-613844892F8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7897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i="0" dirty="0">
              <a:solidFill>
                <a:srgbClr val="212529"/>
              </a:solidFill>
              <a:effectLst/>
              <a:latin typeface="Libre Franklin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EFDEF5-AB62-4D6D-B7B7-7D25C1EA005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9568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lnSpc>
                <a:spcPts val="1400"/>
              </a:lnSpc>
              <a:spcBef>
                <a:spcPts val="600"/>
              </a:spcBef>
              <a:spcAft>
                <a:spcPts val="1200"/>
              </a:spcAft>
            </a:pPr>
            <a:r>
              <a:rPr lang="fr-FR" sz="1800" spc="1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Contrairement à d'autres régimes comme un régime à cotisations déterminées ou un REER, votre pension à prestations déterminées du Régime des CAAT est assortie de caractéristiques prisées par les participants, comme un revenu de retraite sûr et prévisible payable à vie, une protection conditionnelle contre l'inflation, des prestations de survivant sans frais supplémentaires et des options de retraite anticipée souples. </a:t>
            </a:r>
          </a:p>
          <a:p>
            <a:pPr marL="0" marR="0">
              <a:lnSpc>
                <a:spcPts val="1400"/>
              </a:lnSpc>
              <a:spcBef>
                <a:spcPts val="600"/>
              </a:spcBef>
              <a:spcAft>
                <a:spcPts val="1200"/>
              </a:spcAft>
            </a:pPr>
            <a:endParaRPr lang="fr-FR" sz="1800" spc="10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>
              <a:lnSpc>
                <a:spcPts val="1400"/>
              </a:lnSpc>
              <a:spcBef>
                <a:spcPts val="600"/>
              </a:spcBef>
              <a:spcAft>
                <a:spcPts val="1200"/>
              </a:spcAft>
            </a:pPr>
            <a:r>
              <a:rPr lang="fr-FR" sz="1800" spc="1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 outre, DBprime élimine le stress lié à la prise de décisions de placement, celles-ci étant prises par une équipe de professionnels. Dans l'ensemble, un régime de retraite à prestations déterminées facilite la préparation du budget de la retraite.</a:t>
            </a:r>
            <a:endParaRPr lang="en-US" sz="1800" spc="10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89A84A-CBAD-4ED1-B65E-613844892F8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214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72400-A488-796F-4E2C-5B12304A0E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C0B45-477F-EE07-B258-5A4273900D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9D587B-6B81-327C-D446-D85BA74D9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9073A-175B-453F-9819-0AA9B93B64C2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9DD687-4609-3481-35B0-CD14000A7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515B4A-C5DF-7FF6-0675-8A9522CD2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1FD5E-2184-4639-A62E-66F019001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857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D09413-6E0B-EAA8-90F6-9F0B99970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E21FF3-12CF-4F62-8929-80FFFAD707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090D60-7B39-4E4D-0210-D63DE6E35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9073A-175B-453F-9819-0AA9B93B64C2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FF89F7-85D9-4882-82A5-1D20B85E3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910ACA-D51E-D7F3-E367-E3A3057CA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1FD5E-2184-4639-A62E-66F019001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653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D4CB124-42C4-97F1-F9E2-80A04FFE54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05D1D1-F5B2-A8CD-640E-75BEDA73B4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46D04F-E1F6-EB5F-67D4-6D8154EC7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9073A-175B-453F-9819-0AA9B93B64C2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A2EFD9-A16F-E928-E5A7-2A015F6DB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80EE19-D335-FD6E-EB43-47DDF77F0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1FD5E-2184-4639-A62E-66F019001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062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1BEA2-C38C-3FA8-5E6A-BB6D44699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D5C4A1-D4A3-3FFA-7A96-9BCE2B1A50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C14872-F581-4EAC-E910-585DE906C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9073A-175B-453F-9819-0AA9B93B64C2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5D7F91-2D86-6585-3A72-68F7A5698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96321E-0DB2-37E8-4B9C-583BE67C1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1FD5E-2184-4639-A62E-66F019001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718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E6FD0E-F0DC-BC19-211B-5A9247D41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6791A0-7C96-EF65-A4FF-D472B6CFFB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6DB98B-8A3C-6750-BCFB-924A5E8A6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9073A-175B-453F-9819-0AA9B93B64C2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951305-9513-8C6D-8FC6-B9435B6AE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DBB7DB-4DED-690F-2AB9-2564E5299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1FD5E-2184-4639-A62E-66F019001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150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71842A-400F-067A-69F9-F85D18D1F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072A17-3E39-06FE-743B-3F0CA36398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BAA15F-1988-8E91-05EC-26151F31F6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87E925-3E84-4607-1B42-491183C7F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9073A-175B-453F-9819-0AA9B93B64C2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01B61E-0B85-8FF9-E68C-D5ACD070B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C6B82F-88AF-7501-A071-F7FF1FFED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1FD5E-2184-4639-A62E-66F019001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187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6A6D2C-657E-AC6A-E93B-7ED265F69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52B613-750C-3BAA-4DC5-9A24099EE1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CC3D88-58C9-5E64-C13B-2398258AA0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7F2EA0-38E6-A661-8085-FE7274805F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E46FD7-6074-5B23-B179-ADC8719EB9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7AE30C-640E-B30C-D039-AF5474C5C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9073A-175B-453F-9819-0AA9B93B64C2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B876778-262D-3B64-EF84-97A86E69C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B2F554E-6572-7C29-E39A-D6A7B411B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1FD5E-2184-4639-A62E-66F019001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095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3F17E-4032-D945-C32F-6685B3EDF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52B25E-B71B-2047-2017-17E90934A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9073A-175B-453F-9819-0AA9B93B64C2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079A88-E4B9-FD1C-96F3-EF537976A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208CED-C7C0-9E20-DA04-8975C2365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1FD5E-2184-4639-A62E-66F019001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639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D5DDB1C-0B0A-87C7-981B-23176BCCD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9073A-175B-453F-9819-0AA9B93B64C2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ABD5049-6391-AA25-CFB5-B8E4DF871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F0C780-970E-1627-A18D-23F536F63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1FD5E-2184-4639-A62E-66F019001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266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866BE-520C-E17E-7911-2332CFF3F8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8C9393-2E72-6AEA-22BB-09D5DFF0EF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750A78-17CB-1E9F-D4B6-4898B9B087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0862FF-194F-8D87-4966-7F86AEB45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9073A-175B-453F-9819-0AA9B93B64C2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A0DCD5-9D6B-B586-775D-6C6090034B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99027F-E4AD-0561-1C8D-7BADCF377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1FD5E-2184-4639-A62E-66F019001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734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333178-FCEA-2DCD-2154-78FDCD22A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51672A-161E-4131-C385-99AE266572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1BF4C9-609E-764F-67BB-687E63F4AE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5D1DAC-FFAC-4799-8B9B-69B1BEFB2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9073A-175B-453F-9819-0AA9B93B64C2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D949FA-08A7-EE27-5666-B4951C40C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4AFC31-9D3A-B3AC-F181-35F59553A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1FD5E-2184-4639-A62E-66F019001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778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0C5DD0-CB67-DAD1-63F4-8162C1B479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83D72B-780C-F44E-C5FC-9A6C06D57E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91E931-C121-6F29-7E3E-4A55D98BF7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9073A-175B-453F-9819-0AA9B93B64C2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99A33A-B6BF-F490-6851-D7B7534EC5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23F2D8-1D42-742B-F1D4-1262241013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B1FD5E-2184-4639-A62E-66F019001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659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3DB6F7A-2776-5FFC-2F75-4C05F93CC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1766"/>
            <a:ext cx="10515600" cy="1989903"/>
          </a:xfrm>
        </p:spPr>
        <p:txBody>
          <a:bodyPr anchor="ctr">
            <a:normAutofit/>
          </a:bodyPr>
          <a:lstStyle/>
          <a:p>
            <a:pPr algn="ctr"/>
            <a:r>
              <a:rPr lang="fr-FR" sz="5400" dirty="0">
                <a:latin typeface="Arial" panose="020B0604020202020204" pitchFamily="34" charset="0"/>
                <a:cs typeface="Arial" panose="020B0604020202020204" pitchFamily="34" charset="0"/>
              </a:rPr>
              <a:t>Copiez ce contenu dans votre présentation</a:t>
            </a:r>
            <a:endParaRPr lang="en-US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C06DD42-3151-3C82-7296-D96D52999FCF}"/>
              </a:ext>
            </a:extLst>
          </p:cNvPr>
          <p:cNvSpPr/>
          <p:nvPr/>
        </p:nvSpPr>
        <p:spPr>
          <a:xfrm>
            <a:off x="1466502" y="4989565"/>
            <a:ext cx="4629498" cy="8756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US" sz="2000" dirty="0" err="1">
                <a:solidFill>
                  <a:schemeClr val="tx1"/>
                </a:solidFill>
                <a:latin typeface="Arial"/>
                <a:cs typeface="Arial"/>
              </a:rPr>
              <a:t>Inclure</a:t>
            </a:r>
            <a:r>
              <a:rPr lang="en-US" sz="20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"/>
                <a:cs typeface="Arial"/>
              </a:rPr>
              <a:t>ce</a:t>
            </a:r>
            <a:r>
              <a:rPr lang="en-US" sz="2000" dirty="0">
                <a:solidFill>
                  <a:schemeClr val="tx1"/>
                </a:solidFill>
                <a:latin typeface="Arial"/>
                <a:cs typeface="Arial"/>
              </a:rPr>
              <a:t> logo dans </a:t>
            </a:r>
            <a:r>
              <a:rPr lang="en-US" sz="2000" dirty="0" err="1">
                <a:solidFill>
                  <a:schemeClr val="tx1"/>
                </a:solidFill>
                <a:latin typeface="Arial"/>
                <a:cs typeface="Arial"/>
              </a:rPr>
              <a:t>votre</a:t>
            </a:r>
            <a:r>
              <a:rPr lang="en-US" sz="20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"/>
                <a:cs typeface="Arial"/>
              </a:rPr>
              <a:t>présentation</a:t>
            </a:r>
            <a:endParaRPr lang="en-US" sz="20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CF604E93-6E99-28E7-A302-B8B63D44B7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5594" y="3592974"/>
            <a:ext cx="5308979" cy="156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4668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CF04E-D9AA-4976-A5C3-EA543977F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Fier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d'offrir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DBprime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F2020-6E16-4BD7-AA35-3C602A8EB8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Un régime de retraite à prestations déterminées viager sûr, assorti de caractéristiques avantageuses :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Constituez-vous un revenu de retraite pendant que vous travaillez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Prenez votre retraite au moment opportun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L'employeur verse des cotisations en votre nom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Protection conditionnelle contre l'inflation au moment de la retraite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Prestations de survivant pour votre conjoint 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Possibilité de racheter une rente supplémentaire, le cas échéant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783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B580CC5-FA27-17A4-0572-5E545F447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Comment le Régime des CAAT se compare aux Régimes CD et aux REER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96CDB69-6805-8AD2-F679-628307B0B4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95838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Pour chaque dollar versé, vous obtenez en moyenne 5 dollars à la retraite*.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Comment?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Cotisations de l'employeur en votre nom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Protection conditionnelle contre l'inflation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Prestation de raccordement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9A1FEE6-6770-9958-AB8A-1FAEDE692A4F}"/>
              </a:ext>
            </a:extLst>
          </p:cNvPr>
          <p:cNvSpPr txBox="1"/>
          <p:nvPr/>
        </p:nvSpPr>
        <p:spPr>
          <a:xfrm>
            <a:off x="838200" y="6311900"/>
            <a:ext cx="10611293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CA" sz="1400" dirty="0">
                <a:latin typeface="Arial"/>
                <a:cs typeface="Arial"/>
              </a:rPr>
              <a:t>*Source : Étude intitulée </a:t>
            </a:r>
            <a:r>
              <a:rPr lang="fr-CA" sz="1400" i="1" dirty="0">
                <a:latin typeface="Arial"/>
                <a:cs typeface="Arial"/>
              </a:rPr>
              <a:t>The Value of a Good Pension</a:t>
            </a:r>
            <a:r>
              <a:rPr lang="fr-CA" sz="1400" dirty="0">
                <a:latin typeface="Arial"/>
                <a:cs typeface="Arial"/>
              </a:rPr>
              <a:t>, préparée par le Healthcare of Ontario Pension Plan (HOOPP)</a:t>
            </a:r>
          </a:p>
        </p:txBody>
      </p:sp>
      <p:pic>
        <p:nvPicPr>
          <p:cNvPr id="22" name="Picture 21" descr="A chart of a graph">
            <a:extLst>
              <a:ext uri="{FF2B5EF4-FFF2-40B4-BE49-F238E27FC236}">
                <a16:creationId xmlns:a16="http://schemas.microsoft.com/office/drawing/2014/main" id="{B76EFCB2-1B64-1D04-C907-2761D88789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0737" y="2170451"/>
            <a:ext cx="5521263" cy="3305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2642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CF04E-D9AA-4976-A5C3-EA543977F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Comment DBprime se compare aux Régimes CD et aux REER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DED2B53-B77E-4B80-95EB-102252429F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DBplus offre certains avantages par rapport à un régime à cotisations déterminées (CD) ou à un REER collectif :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Revenu sûr et prévisible à la retraite, payable à vie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Vous versez des cotisations pendant que vous travaillez, et votre employeur verse des cotisations en votre nom.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Protection contre l'inflation, prestations de survivant et options de retraite anticipée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Pas de stress lié aux décisions de placement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Facilite l'établissement d'un budget pour la retraite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37511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ED1F3E845E50548987965C483FA50F4" ma:contentTypeVersion="41" ma:contentTypeDescription="Create a new document." ma:contentTypeScope="" ma:versionID="eb3bf4727059233da06426bcd3af94ee">
  <xsd:schema xmlns:xsd="http://www.w3.org/2001/XMLSchema" xmlns:xs="http://www.w3.org/2001/XMLSchema" xmlns:p="http://schemas.microsoft.com/office/2006/metadata/properties" xmlns:ns1="http://schemas.microsoft.com/sharepoint/v3" xmlns:ns2="87fe3e9c-cc6a-4f72-8ba8-a99d53dd5ebe" xmlns:ns3="f85ca6b0-b0eb-4d59-9fe0-ba2c330a32d2" targetNamespace="http://schemas.microsoft.com/office/2006/metadata/properties" ma:root="true" ma:fieldsID="6d5033ad71a166f6c84f1962215547e6" ns1:_="" ns2:_="" ns3:_="">
    <xsd:import namespace="http://schemas.microsoft.com/sharepoint/v3"/>
    <xsd:import namespace="87fe3e9c-cc6a-4f72-8ba8-a99d53dd5ebe"/>
    <xsd:import namespace="f85ca6b0-b0eb-4d59-9fe0-ba2c330a32d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2:SharedWithUsers" minOccurs="0"/>
                <xsd:element ref="ns2:SharedWithDetails" minOccurs="0"/>
                <xsd:element ref="ns3:Status" minOccurs="0"/>
                <xsd:element ref="ns1:PublishingStartDate" minOccurs="0"/>
                <xsd:element ref="ns1:PublishingExpirationDate" minOccurs="0"/>
                <xsd:element ref="ns3:MediaServiceDateTaken" minOccurs="0"/>
                <xsd:element ref="ns3:MediaServiceOCR" minOccurs="0"/>
                <xsd:element ref="ns3:MediaLengthInSeconds" minOccurs="0"/>
                <xsd:element ref="ns3:Responsible" minOccurs="0"/>
                <xsd:element ref="ns3:ReviewStatus" minOccurs="0"/>
                <xsd:element ref="ns3:lcf76f155ced4ddcb4097134ff3c332f" minOccurs="0"/>
                <xsd:element ref="ns2:TaxCatchAll" minOccurs="0"/>
                <xsd:element ref="ns3:MediaServiceLocation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21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22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fe3e9c-cc6a-4f72-8ba8-a99d53dd5ebe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30" nillable="true" ma:displayName="Taxonomy Catch All Column" ma:hidden="true" ma:list="{00949a0d-0f8b-4090-937a-9bb8477630b0}" ma:internalName="TaxCatchAll" ma:showField="CatchAllData" ma:web="87fe3e9c-cc6a-4f72-8ba8-a99d53dd5eb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5ca6b0-b0eb-4d59-9fe0-ba2c330a32d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Status" ma:index="20" nillable="true" ma:displayName="Status" ma:format="Dropdown" ma:internalName="Status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Started"/>
                    <xsd:enumeration value="SME review"/>
                    <xsd:enumeration value="Complete"/>
                    <xsd:enumeration value="Ignore"/>
                  </xsd:restriction>
                </xsd:simpleType>
              </xsd:element>
            </xsd:sequence>
          </xsd:extension>
        </xsd:complexContent>
      </xsd:complexType>
    </xsd:element>
    <xsd:element name="MediaServiceDateTaken" ma:index="2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2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5" nillable="true" ma:displayName="Length (seconds)" ma:internalName="MediaLengthInSeconds" ma:readOnly="true">
      <xsd:simpleType>
        <xsd:restriction base="dms:Unknown"/>
      </xsd:simpleType>
    </xsd:element>
    <xsd:element name="Responsible" ma:index="26" nillable="true" ma:displayName="Responsible" ma:format="Dropdown" ma:list="UserInfo" ma:SharePointGroup="0" ma:internalName="Responsibl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ReviewStatus" ma:index="27" nillable="true" ma:displayName="Review Status" ma:format="Dropdown" ma:internalName="ReviewStatus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Outdated"/>
                    <xsd:enumeration value="Complete"/>
                    <xsd:enumeration value="Deployment in Process"/>
                    <xsd:enumeration value="Signed off"/>
                    <xsd:enumeration value="Draft in Review"/>
                    <xsd:enumeration value="Draft in Progress"/>
                  </xsd:restriction>
                </xsd:simpleType>
              </xsd:element>
            </xsd:sequence>
          </xsd:extension>
        </xsd:complexContent>
      </xsd:complexType>
    </xsd:element>
    <xsd:element name="lcf76f155ced4ddcb4097134ff3c332f" ma:index="29" nillable="true" ma:taxonomy="true" ma:internalName="lcf76f155ced4ddcb4097134ff3c332f" ma:taxonomyFieldName="MediaServiceImageTags" ma:displayName="Image Tags" ma:readOnly="false" ma:fieldId="{5cf76f15-5ced-4ddc-b409-7134ff3c332f}" ma:taxonomyMulti="true" ma:sspId="3142b4c1-372a-4a2d-a364-e00c5d9df95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31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3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3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f85ca6b0-b0eb-4d59-9fe0-ba2c330a32d2" xsi:nil="true"/>
    <Responsible xmlns="f85ca6b0-b0eb-4d59-9fe0-ba2c330a32d2">
      <UserInfo>
        <DisplayName/>
        <AccountId xsi:nil="true"/>
        <AccountType/>
      </UserInfo>
    </Responsible>
    <PublishingExpirationDate xmlns="http://schemas.microsoft.com/sharepoint/v3" xsi:nil="true"/>
    <PublishingStartDate xmlns="http://schemas.microsoft.com/sharepoint/v3" xsi:nil="true"/>
    <lcf76f155ced4ddcb4097134ff3c332f xmlns="f85ca6b0-b0eb-4d59-9fe0-ba2c330a32d2">
      <Terms xmlns="http://schemas.microsoft.com/office/infopath/2007/PartnerControls"/>
    </lcf76f155ced4ddcb4097134ff3c332f>
    <ReviewStatus xmlns="f85ca6b0-b0eb-4d59-9fe0-ba2c330a32d2" xsi:nil="true"/>
    <TaxCatchAll xmlns="87fe3e9c-cc6a-4f72-8ba8-a99d53dd5ebe" xsi:nil="true"/>
  </documentManagement>
</p:properties>
</file>

<file path=customXml/itemProps1.xml><?xml version="1.0" encoding="utf-8"?>
<ds:datastoreItem xmlns:ds="http://schemas.openxmlformats.org/officeDocument/2006/customXml" ds:itemID="{3974ACE7-3A37-4B40-B9AD-D4FA4C6F69F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7fe3e9c-cc6a-4f72-8ba8-a99d53dd5ebe"/>
    <ds:schemaRef ds:uri="f85ca6b0-b0eb-4d59-9fe0-ba2c330a32d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3AC8EC7-14AF-494D-9BA1-A3F62A8E181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4818D7B-7172-415C-BAE9-F27040CED015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C1176767-61F1-46E5-89FD-E3C99443C35E}">
  <ds:schemaRefs>
    <ds:schemaRef ds:uri="87fe3e9c-cc6a-4f72-8ba8-a99d53dd5ebe"/>
    <ds:schemaRef ds:uri="http://purl.org/dc/terms/"/>
    <ds:schemaRef ds:uri="http://schemas.microsoft.com/office/infopath/2007/PartnerControls"/>
    <ds:schemaRef ds:uri="http://purl.org/dc/elements/1.1/"/>
    <ds:schemaRef ds:uri="f85ca6b0-b0eb-4d59-9fe0-ba2c330a32d2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schemas.microsoft.com/sharepoint/v3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344</Words>
  <Application>Microsoft Office PowerPoint</Application>
  <PresentationFormat>Widescreen</PresentationFormat>
  <Paragraphs>32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Libre Franklin</vt:lpstr>
      <vt:lpstr>Wingdings</vt:lpstr>
      <vt:lpstr>Office Theme</vt:lpstr>
      <vt:lpstr>Copiez ce contenu dans votre présentation</vt:lpstr>
      <vt:lpstr>Fier d'offrir DBprime</vt:lpstr>
      <vt:lpstr>Comment le Régime des CAAT se compare aux Régimes CD et aux REER</vt:lpstr>
      <vt:lpstr>Comment DBprime se compare aux Régimes CD et aux REER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Copy this content into your own presentation template and style</dc:title>
  <dc:creator>Laura Scutaru</dc:creator>
  <cp:lastModifiedBy>Debora Ilovaca Leiro</cp:lastModifiedBy>
  <cp:revision>6</cp:revision>
  <dcterms:created xsi:type="dcterms:W3CDTF">2023-07-28T18:47:56Z</dcterms:created>
  <dcterms:modified xsi:type="dcterms:W3CDTF">2024-02-13T15:46:26Z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0x010100BED1F3E845E50548987965C483FA50F4</vt:lpwstr>
  </property>
  <property fmtid="{D5CDD505-2E9C-101B-9397-08002B2CF9AE}" pid="3" name="MediaServiceImageTags">
    <vt:lpwstr/>
  </property>
</Properties>
</file>