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72" r:id="rId6"/>
    <p:sldId id="273" r:id="rId7"/>
    <p:sldId id="298" r:id="rId8"/>
    <p:sldId id="363" r:id="rId9"/>
    <p:sldId id="299" r:id="rId10"/>
    <p:sldId id="364" r:id="rId11"/>
    <p:sldId id="300" r:id="rId12"/>
    <p:sldId id="365" r:id="rId13"/>
    <p:sldId id="339" r:id="rId14"/>
    <p:sldId id="340" r:id="rId15"/>
    <p:sldId id="341" r:id="rId16"/>
    <p:sldId id="355" r:id="rId17"/>
    <p:sldId id="342" r:id="rId18"/>
    <p:sldId id="347" r:id="rId19"/>
    <p:sldId id="343" r:id="rId20"/>
    <p:sldId id="345" r:id="rId21"/>
    <p:sldId id="358" r:id="rId22"/>
    <p:sldId id="359" r:id="rId23"/>
    <p:sldId id="360" r:id="rId24"/>
    <p:sldId id="361" r:id="rId25"/>
    <p:sldId id="362" r:id="rId26"/>
    <p:sldId id="356" r:id="rId27"/>
    <p:sldId id="346" r:id="rId28"/>
    <p:sldId id="348" r:id="rId29"/>
    <p:sldId id="354" r:id="rId30"/>
    <p:sldId id="349" r:id="rId31"/>
    <p:sldId id="350" r:id="rId32"/>
    <p:sldId id="352" r:id="rId33"/>
    <p:sldId id="353"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7296" userDrawn="1">
          <p15:clr>
            <a:srgbClr val="A4A3A4"/>
          </p15:clr>
        </p15:guide>
        <p15:guide id="3" pos="384" userDrawn="1">
          <p15:clr>
            <a:srgbClr val="A4A3A4"/>
          </p15:clr>
        </p15:guide>
        <p15:guide id="4" orient="horz" pos="2160" userDrawn="1">
          <p15:clr>
            <a:srgbClr val="A4A3A4"/>
          </p15:clr>
        </p15:guide>
        <p15:guide id="5" orient="horz" pos="1008" userDrawn="1">
          <p15:clr>
            <a:srgbClr val="A4A3A4"/>
          </p15:clr>
        </p15:guide>
        <p15:guide id="6" pos="4272" userDrawn="1">
          <p15:clr>
            <a:srgbClr val="A4A3A4"/>
          </p15:clr>
        </p15:guide>
        <p15:guide id="7" orient="horz" pos="4032" userDrawn="1">
          <p15:clr>
            <a:srgbClr val="A4A3A4"/>
          </p15:clr>
        </p15:guide>
        <p15:guide id="8" pos="624" userDrawn="1">
          <p15:clr>
            <a:srgbClr val="A4A3A4"/>
          </p15:clr>
        </p15:guide>
        <p15:guide id="9" orient="horz" pos="3888" userDrawn="1">
          <p15:clr>
            <a:srgbClr val="A4A3A4"/>
          </p15:clr>
        </p15:guide>
        <p15:guide id="10" orient="horz" pos="11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3FB12F-39C7-F8BB-DFE4-C8DBE32F80F6}" name="Linda McGuire" initials="LM" userId="S::lmcguire@caatpension.ca::244a799c-5ad0-49b3-a78c-af9ae14317ab" providerId="AD"/>
  <p188:author id="{617B4933-FA18-4D72-62A6-5FA91E1D6EDA}" name="Jordan Simard" initials="JS" userId="S::JSimard@caatpension.ca::a6031f86-2332-4daa-8211-d955b1f09e0a" providerId="AD"/>
  <p188:author id="{A0546F9F-02CC-9620-A249-D44013F9FA23}" name="Sandy Cook" initials="SC" userId="S::SCook@caatpension.ca::2b6bf7bb-52db-403c-9dd7-8d78b5db0b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2"/>
    <a:srgbClr val="4DBC8F"/>
    <a:srgbClr val="8AC541"/>
    <a:srgbClr val="51A0D0"/>
    <a:srgbClr val="A8E1FF"/>
    <a:srgbClr val="4FAFE3"/>
    <a:srgbClr val="6CF0D8"/>
    <a:srgbClr val="67DFAE"/>
    <a:srgbClr val="55A51C"/>
    <a:srgbClr val="00A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71703" autoAdjust="0"/>
  </p:normalViewPr>
  <p:slideViewPr>
    <p:cSldViewPr snapToGrid="0">
      <p:cViewPr varScale="1">
        <p:scale>
          <a:sx n="76" d="100"/>
          <a:sy n="76" d="100"/>
        </p:scale>
        <p:origin x="2070" y="96"/>
      </p:cViewPr>
      <p:guideLst>
        <p:guide pos="3840"/>
        <p:guide pos="7296"/>
        <p:guide pos="384"/>
        <p:guide orient="horz" pos="2160"/>
        <p:guide orient="horz" pos="1008"/>
        <p:guide pos="4272"/>
        <p:guide orient="horz" pos="4032"/>
        <p:guide pos="624"/>
        <p:guide orient="horz" pos="3888"/>
        <p:guide orient="horz" pos="1152"/>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McGuire" userId="244a799c-5ad0-49b3-a78c-af9ae14317ab" providerId="ADAL" clId="{39279AD6-B188-4E7D-9380-9DC535A06E85}"/>
    <pc:docChg chg="custSel modSld">
      <pc:chgData name="Linda McGuire" userId="244a799c-5ad0-49b3-a78c-af9ae14317ab" providerId="ADAL" clId="{39279AD6-B188-4E7D-9380-9DC535A06E85}" dt="2025-05-06T16:03:53.423" v="208" actId="20577"/>
      <pc:docMkLst>
        <pc:docMk/>
      </pc:docMkLst>
      <pc:sldChg chg="modNotesTx">
        <pc:chgData name="Linda McGuire" userId="244a799c-5ad0-49b3-a78c-af9ae14317ab" providerId="ADAL" clId="{39279AD6-B188-4E7D-9380-9DC535A06E85}" dt="2025-05-06T15:59:01.532" v="34" actId="20577"/>
        <pc:sldMkLst>
          <pc:docMk/>
          <pc:sldMk cId="1099793207" sldId="257"/>
        </pc:sldMkLst>
      </pc:sldChg>
      <pc:sldChg chg="modNotesTx">
        <pc:chgData name="Linda McGuire" userId="244a799c-5ad0-49b3-a78c-af9ae14317ab" providerId="ADAL" clId="{39279AD6-B188-4E7D-9380-9DC535A06E85}" dt="2025-05-06T16:01:16.195" v="36" actId="20577"/>
        <pc:sldMkLst>
          <pc:docMk/>
          <pc:sldMk cId="3909075193" sldId="343"/>
        </pc:sldMkLst>
      </pc:sldChg>
      <pc:sldChg chg="modNotesTx">
        <pc:chgData name="Linda McGuire" userId="244a799c-5ad0-49b3-a78c-af9ae14317ab" providerId="ADAL" clId="{39279AD6-B188-4E7D-9380-9DC535A06E85}" dt="2025-05-06T16:00:49.698" v="35" actId="6549"/>
        <pc:sldMkLst>
          <pc:docMk/>
          <pc:sldMk cId="2447352507" sldId="355"/>
        </pc:sldMkLst>
      </pc:sldChg>
      <pc:sldChg chg="modNotesTx">
        <pc:chgData name="Linda McGuire" userId="244a799c-5ad0-49b3-a78c-af9ae14317ab" providerId="ADAL" clId="{39279AD6-B188-4E7D-9380-9DC535A06E85}" dt="2025-05-06T16:02:16.715" v="112" actId="20577"/>
        <pc:sldMkLst>
          <pc:docMk/>
          <pc:sldMk cId="104305395" sldId="360"/>
        </pc:sldMkLst>
      </pc:sldChg>
      <pc:sldChg chg="modNotesTx">
        <pc:chgData name="Linda McGuire" userId="244a799c-5ad0-49b3-a78c-af9ae14317ab" providerId="ADAL" clId="{39279AD6-B188-4E7D-9380-9DC535A06E85}" dt="2025-05-06T16:03:53.423" v="208" actId="20577"/>
        <pc:sldMkLst>
          <pc:docMk/>
          <pc:sldMk cId="482706389" sldId="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34E318-DACB-493E-9546-0EBCAE10DF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latin typeface="Arial" panose="020B0604020202020204" pitchFamily="34" charset="0"/>
            </a:endParaRPr>
          </a:p>
        </p:txBody>
      </p:sp>
      <p:sp>
        <p:nvSpPr>
          <p:cNvPr id="3" name="Date Placeholder 2">
            <a:extLst>
              <a:ext uri="{FF2B5EF4-FFF2-40B4-BE49-F238E27FC236}">
                <a16:creationId xmlns:a16="http://schemas.microsoft.com/office/drawing/2014/main" id="{6C257987-B13B-4165-956A-B6FF8C9070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23DF5-AA59-4CF3-AE3D-7B13DE38964E}" type="datetimeFigureOut">
              <a:rPr lang="en-CA" smtClean="0">
                <a:latin typeface="Arial" panose="020B0604020202020204" pitchFamily="34" charset="0"/>
              </a:rPr>
              <a:t>2025-05-14</a:t>
            </a:fld>
            <a:endParaRPr lang="en-CA" dirty="0">
              <a:latin typeface="Arial" panose="020B0604020202020204" pitchFamily="34" charset="0"/>
            </a:endParaRPr>
          </a:p>
        </p:txBody>
      </p:sp>
      <p:sp>
        <p:nvSpPr>
          <p:cNvPr id="4" name="Footer Placeholder 3">
            <a:extLst>
              <a:ext uri="{FF2B5EF4-FFF2-40B4-BE49-F238E27FC236}">
                <a16:creationId xmlns:a16="http://schemas.microsoft.com/office/drawing/2014/main" id="{D4A2BF91-1A5C-4682-9448-444F2FB0C7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latin typeface="Arial" panose="020B0604020202020204" pitchFamily="34" charset="0"/>
            </a:endParaRPr>
          </a:p>
        </p:txBody>
      </p:sp>
      <p:sp>
        <p:nvSpPr>
          <p:cNvPr id="5" name="Slide Number Placeholder 4">
            <a:extLst>
              <a:ext uri="{FF2B5EF4-FFF2-40B4-BE49-F238E27FC236}">
                <a16:creationId xmlns:a16="http://schemas.microsoft.com/office/drawing/2014/main" id="{93FFD5C8-C87E-4DAD-831A-2263EE9BED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695E3F-A8B9-4D7A-89D8-DABD55450EC6}" type="slidenum">
              <a:rPr lang="en-CA" smtClean="0">
                <a:latin typeface="Arial" panose="020B0604020202020204" pitchFamily="34" charset="0"/>
              </a:rPr>
              <a:t>‹#›</a:t>
            </a:fld>
            <a:endParaRPr lang="en-CA" dirty="0">
              <a:latin typeface="Arial" panose="020B0604020202020204" pitchFamily="34" charset="0"/>
            </a:endParaRPr>
          </a:p>
        </p:txBody>
      </p:sp>
    </p:spTree>
    <p:extLst>
      <p:ext uri="{BB962C8B-B14F-4D97-AF65-F5344CB8AC3E}">
        <p14:creationId xmlns:p14="http://schemas.microsoft.com/office/powerpoint/2010/main" val="86495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91CDD1C-8D7D-400D-A721-EBDAFAB43532}" type="datetimeFigureOut">
              <a:rPr lang="en-CA" smtClean="0"/>
              <a:pPr/>
              <a:t>2025-05-14</a:t>
            </a:fld>
            <a:endParaRPr lang="en-CA" dirty="0"/>
          </a:p>
        </p:txBody>
      </p:sp>
      <p:sp>
        <p:nvSpPr>
          <p:cNvPr id="4" name="Slide Image Placeholder 3"/>
          <p:cNvSpPr>
            <a:spLocks noGrp="1" noRot="1" noChangeAspect="1"/>
          </p:cNvSpPr>
          <p:nvPr>
            <p:ph type="sldImg" idx="2"/>
          </p:nvPr>
        </p:nvSpPr>
        <p:spPr>
          <a:xfrm>
            <a:off x="685800" y="89154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347329" y="3977640"/>
            <a:ext cx="6181061" cy="470757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B0E046A-A06C-4FDD-9947-F3EF771A3836}" type="slidenum">
              <a:rPr lang="en-CA" smtClean="0"/>
              <a:pPr/>
              <a:t>‹#›</a:t>
            </a:fld>
            <a:endParaRPr lang="en-CA" dirty="0"/>
          </a:p>
        </p:txBody>
      </p:sp>
    </p:spTree>
    <p:extLst>
      <p:ext uri="{BB962C8B-B14F-4D97-AF65-F5344CB8AC3E}">
        <p14:creationId xmlns:p14="http://schemas.microsoft.com/office/powerpoint/2010/main" val="23308860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175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58838"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pPr>
              <a:defRPr/>
            </a:pPr>
            <a:r>
              <a:rPr lang="en-US" dirty="0"/>
              <a:t>Welcome to this online course about Contribution Remittance using CAAT’s employer portal, Pension Administration Link, or PAL. </a:t>
            </a:r>
          </a:p>
          <a:p>
            <a:pPr>
              <a:defRPr/>
            </a:pPr>
            <a:endParaRPr lang="en-US" dirty="0"/>
          </a:p>
          <a:p>
            <a:pPr>
              <a:defRPr/>
            </a:pPr>
            <a:r>
              <a:rPr lang="en-US" dirty="0"/>
              <a:t>PAL makes it easy for you, as a CAAT participating employer, to provide your contribution remittances online.</a:t>
            </a:r>
          </a:p>
          <a:p>
            <a:pPr>
              <a:defRPr/>
            </a:pPr>
            <a:endParaRPr lang="en-US" dirty="0"/>
          </a:p>
          <a:p>
            <a:pPr>
              <a:defRPr/>
            </a:pPr>
            <a:r>
              <a:rPr lang="en-US" dirty="0"/>
              <a:t>This course is designed for CAAT employers who use payroll-based reporting or </a:t>
            </a:r>
            <a:r>
              <a:rPr lang="en-US" dirty="0" err="1"/>
              <a:t>PBR</a:t>
            </a:r>
            <a:r>
              <a:rPr lang="en-US" dirty="0"/>
              <a:t>, so if you do not use </a:t>
            </a:r>
            <a:r>
              <a:rPr lang="en-US" dirty="0" err="1"/>
              <a:t>PBR</a:t>
            </a:r>
            <a:r>
              <a:rPr lang="en-US" dirty="0"/>
              <a:t>, please refer to the other Contribution Remittance course for employers using our Data Collection Tool.</a:t>
            </a:r>
          </a:p>
          <a:p>
            <a:pPr>
              <a:defRPr/>
            </a:pPr>
            <a:endParaRPr lang="en-US" baseline="0" dirty="0">
              <a:cs typeface="Calibri"/>
            </a:endParaRPr>
          </a:p>
          <a:p>
            <a:pPr marL="0" indent="0">
              <a:buNone/>
            </a:pPr>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1</a:t>
            </a:fld>
            <a:endParaRPr lang="en-CA" dirty="0"/>
          </a:p>
        </p:txBody>
      </p:sp>
    </p:spTree>
    <p:extLst>
      <p:ext uri="{BB962C8B-B14F-4D97-AF65-F5344CB8AC3E}">
        <p14:creationId xmlns:p14="http://schemas.microsoft.com/office/powerpoint/2010/main" val="14541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a:t>
            </a:r>
            <a:r>
              <a:rPr lang="en-US" b="1" dirty="0"/>
              <a:t>Step 1</a:t>
            </a:r>
            <a:r>
              <a:rPr lang="en-US" dirty="0"/>
              <a:t>, you’ll select the type of remittance — either for </a:t>
            </a:r>
            <a:r>
              <a:rPr lang="en-US" b="1" dirty="0"/>
              <a:t>Payroll contributions</a:t>
            </a:r>
            <a:r>
              <a:rPr lang="en-US" dirty="0"/>
              <a:t> or for </a:t>
            </a:r>
            <a:r>
              <a:rPr lang="en-US" b="1" dirty="0"/>
              <a:t>Purchases</a:t>
            </a:r>
            <a:r>
              <a:rPr lang="en-US" dirty="0"/>
              <a:t>. You can also select </a:t>
            </a:r>
            <a:r>
              <a:rPr lang="en-US" b="1" dirty="0"/>
              <a:t>both</a:t>
            </a:r>
            <a:r>
              <a:rPr lang="en-US" dirty="0"/>
              <a:t>.</a:t>
            </a:r>
          </a:p>
          <a:p>
            <a:endParaRPr lang="en-US" dirty="0"/>
          </a:p>
          <a:p>
            <a:r>
              <a:rPr lang="en-US" dirty="0"/>
              <a:t>For </a:t>
            </a:r>
            <a:r>
              <a:rPr lang="en-US" b="1" dirty="0"/>
              <a:t>Step 2</a:t>
            </a:r>
            <a:r>
              <a:rPr lang="en-US" dirty="0"/>
              <a:t>, you’ll select the </a:t>
            </a:r>
            <a:r>
              <a:rPr lang="en-US" b="1" dirty="0"/>
              <a:t>end-date </a:t>
            </a:r>
            <a:r>
              <a:rPr lang="en-US" b="0" dirty="0"/>
              <a:t>of your </a:t>
            </a:r>
            <a:r>
              <a:rPr lang="en-US" b="1" dirty="0"/>
              <a:t>remittance period</a:t>
            </a:r>
            <a:r>
              <a:rPr lang="en-US" dirty="0"/>
              <a:t>. Clicking in the date field will pull up a calendar.</a:t>
            </a:r>
          </a:p>
          <a:p>
            <a:endParaRPr lang="en-US" dirty="0"/>
          </a:p>
          <a:p>
            <a:r>
              <a:rPr lang="en-US" dirty="0"/>
              <a:t>If you’ve provided a </a:t>
            </a:r>
            <a:r>
              <a:rPr lang="en-US" b="1" dirty="0"/>
              <a:t>payroll schedule</a:t>
            </a:r>
            <a:r>
              <a:rPr lang="en-US" dirty="0"/>
              <a:t> to CAAT, usually as part of onboarding, you’ll see dates highlighted in yellow reflecting your </a:t>
            </a:r>
            <a:r>
              <a:rPr lang="en-US" b="1" dirty="0"/>
              <a:t>pay dates</a:t>
            </a:r>
            <a:r>
              <a:rPr lang="en-US" dirty="0"/>
              <a:t>. </a:t>
            </a:r>
            <a:endParaRPr lang="en-US" dirty="0">
              <a:solidFill>
                <a:srgbClr val="FF0000"/>
              </a:solidFill>
            </a:endParaRPr>
          </a:p>
          <a:p>
            <a:pPr marL="0" indent="0">
              <a:buNone/>
            </a:pPr>
            <a:r>
              <a:rPr lang="en-US" dirty="0"/>
              <a:t> </a:t>
            </a:r>
          </a:p>
          <a:p>
            <a:r>
              <a:rPr lang="en-US" dirty="0"/>
              <a:t>If </a:t>
            </a:r>
            <a:r>
              <a:rPr lang="en-US" b="1" dirty="0"/>
              <a:t>no schedule</a:t>
            </a:r>
            <a:r>
              <a:rPr lang="en-US" dirty="0"/>
              <a:t> has been provided, the pay schedule is </a:t>
            </a:r>
            <a:r>
              <a:rPr lang="en-US" b="1" dirty="0"/>
              <a:t>assumed to be monthly</a:t>
            </a:r>
            <a:r>
              <a:rPr lang="en-US" dirty="0"/>
              <a:t>.</a:t>
            </a:r>
          </a:p>
          <a:p>
            <a:pPr marL="0" indent="0">
              <a:buNone/>
            </a:pPr>
            <a:endParaRPr lang="en-US" dirty="0"/>
          </a:p>
          <a:p>
            <a:pPr lvl="1"/>
            <a:r>
              <a:rPr lang="en-US" dirty="0"/>
              <a:t>The date you select should always be the </a:t>
            </a:r>
            <a:r>
              <a:rPr lang="en-US" b="1" dirty="0"/>
              <a:t>last day of the period</a:t>
            </a:r>
            <a:r>
              <a:rPr lang="en-US" dirty="0"/>
              <a:t> for which the contributions apply and </a:t>
            </a:r>
            <a:r>
              <a:rPr lang="en-US" b="1" dirty="0"/>
              <a:t>not</a:t>
            </a:r>
            <a:r>
              <a:rPr lang="en-US" dirty="0"/>
              <a:t> the date that you are submitting the remittance.</a:t>
            </a:r>
          </a:p>
        </p:txBody>
      </p:sp>
      <p:sp>
        <p:nvSpPr>
          <p:cNvPr id="4" name="Slide Number Placeholder 3"/>
          <p:cNvSpPr>
            <a:spLocks noGrp="1"/>
          </p:cNvSpPr>
          <p:nvPr>
            <p:ph type="sldNum" sz="quarter" idx="5"/>
          </p:nvPr>
        </p:nvSpPr>
        <p:spPr/>
        <p:txBody>
          <a:bodyPr/>
          <a:lstStyle/>
          <a:p>
            <a:fld id="{AB0E046A-A06C-4FDD-9947-F3EF771A3836}" type="slidenum">
              <a:rPr lang="en-CA" smtClean="0"/>
              <a:pPr/>
              <a:t>10</a:t>
            </a:fld>
            <a:endParaRPr lang="en-CA" dirty="0"/>
          </a:p>
        </p:txBody>
      </p:sp>
      <p:sp>
        <p:nvSpPr>
          <p:cNvPr id="6" name="Slide Image Placeholder 5">
            <a:extLst>
              <a:ext uri="{FF2B5EF4-FFF2-40B4-BE49-F238E27FC236}">
                <a16:creationId xmlns:a16="http://schemas.microsoft.com/office/drawing/2014/main" id="{9ED159EC-3B38-CD11-2595-BB49D3127907}"/>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156706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a test environment, so let’s say this employer chose </a:t>
            </a:r>
            <a:r>
              <a:rPr lang="en-US" b="1" dirty="0"/>
              <a:t>May 31</a:t>
            </a:r>
            <a:r>
              <a:rPr lang="en-US" b="1" baseline="30000" dirty="0"/>
              <a:t>st</a:t>
            </a:r>
            <a:r>
              <a:rPr lang="en-US" dirty="0"/>
              <a:t> for the end of their pay period.</a:t>
            </a:r>
          </a:p>
          <a:p>
            <a:endParaRPr lang="en-US" dirty="0"/>
          </a:p>
          <a:p>
            <a:r>
              <a:rPr lang="en-US" dirty="0"/>
              <a:t>Your third step is to </a:t>
            </a:r>
            <a:r>
              <a:rPr lang="en-US" b="1" dirty="0"/>
              <a:t>enter your remittance amounts</a:t>
            </a:r>
            <a:r>
              <a:rPr lang="en-US" dirty="0"/>
              <a:t>.</a:t>
            </a:r>
          </a:p>
          <a:p>
            <a:endParaRPr lang="en-US" dirty="0"/>
          </a:p>
          <a:p>
            <a:r>
              <a:rPr lang="en-US" dirty="0"/>
              <a:t>All employers will see the </a:t>
            </a:r>
            <a:r>
              <a:rPr lang="en-US" b="1" dirty="0"/>
              <a:t>Amount – </a:t>
            </a:r>
            <a:r>
              <a:rPr lang="en-US" b="1" dirty="0" err="1"/>
              <a:t>RPP</a:t>
            </a:r>
            <a:r>
              <a:rPr lang="en-US" dirty="0"/>
              <a:t> column.</a:t>
            </a:r>
          </a:p>
          <a:p>
            <a:endParaRPr lang="en-US" dirty="0"/>
          </a:p>
          <a:p>
            <a:r>
              <a:rPr lang="en-US" dirty="0"/>
              <a:t>You’ll enter the pension contribution amount for </a:t>
            </a:r>
            <a:r>
              <a:rPr lang="en-US" b="1" dirty="0"/>
              <a:t>Members</a:t>
            </a:r>
            <a:r>
              <a:rPr lang="en-US" dirty="0"/>
              <a:t> and the amount for the </a:t>
            </a:r>
            <a:r>
              <a:rPr lang="en-US" b="1" dirty="0"/>
              <a:t>Employer</a:t>
            </a:r>
            <a:r>
              <a:rPr lang="en-US" dirty="0"/>
              <a:t>.</a:t>
            </a:r>
            <a:r>
              <a:rPr lang="en-US" b="1" dirty="0"/>
              <a:t> </a:t>
            </a:r>
            <a:r>
              <a:rPr lang="en-US" dirty="0"/>
              <a:t>Usually these match, but not for all employers. For this example, let’s use $345 for each. </a:t>
            </a:r>
            <a:endParaRPr lang="en-US" b="1" dirty="0">
              <a:solidFill>
                <a:srgbClr val="FF0000"/>
              </a:solidFill>
            </a:endParaRPr>
          </a:p>
          <a:p>
            <a:pPr lvl="0"/>
            <a:endParaRPr lang="en-US" dirty="0"/>
          </a:p>
          <a:p>
            <a:pPr lvl="0"/>
            <a:r>
              <a:rPr lang="en-US" dirty="0"/>
              <a:t>You can ignore the next two sections , because the general approach for </a:t>
            </a:r>
            <a:r>
              <a:rPr lang="en-US" dirty="0" err="1"/>
              <a:t>PBR</a:t>
            </a:r>
            <a:r>
              <a:rPr lang="en-US" dirty="0"/>
              <a:t> is to include amounts for </a:t>
            </a:r>
            <a:r>
              <a:rPr lang="en-US" b="1" dirty="0"/>
              <a:t>Pregnancy/Parental Leave</a:t>
            </a:r>
            <a:r>
              <a:rPr lang="en-US" dirty="0"/>
              <a:t> and </a:t>
            </a:r>
            <a:r>
              <a:rPr lang="en-US" b="1" dirty="0"/>
              <a:t>Long-term disability or workers’ compensation leave</a:t>
            </a:r>
            <a:r>
              <a:rPr lang="en-US" dirty="0"/>
              <a:t> along with your regular payroll contributions.</a:t>
            </a:r>
            <a:r>
              <a:rPr lang="en-US" b="1" dirty="0"/>
              <a:t> </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AB0E046A-A06C-4FDD-9947-F3EF771A3836}" type="slidenum">
              <a:rPr lang="en-CA" smtClean="0"/>
              <a:pPr/>
              <a:t>11</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1826144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Steps 4 to 7 are </a:t>
            </a:r>
            <a:r>
              <a:rPr lang="en-US" b="1" dirty="0"/>
              <a:t>optional</a:t>
            </a:r>
            <a:r>
              <a:rPr lang="en-US" dirty="0"/>
              <a:t>. They’ve been included to </a:t>
            </a:r>
            <a:r>
              <a:rPr lang="en-US" b="1" dirty="0"/>
              <a:t>streamline</a:t>
            </a:r>
            <a:r>
              <a:rPr lang="en-US" dirty="0"/>
              <a:t> the remittance process. So, these are set to “No” and you only click “Yes” if you need to use them.</a:t>
            </a:r>
          </a:p>
          <a:p>
            <a:endParaRPr lang="en-US" dirty="0"/>
          </a:p>
          <a:p>
            <a:r>
              <a:rPr lang="en-US" dirty="0"/>
              <a:t>You have the option to:</a:t>
            </a:r>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FF0000"/>
                </a:solidFill>
              </a:rPr>
              <a:t> </a:t>
            </a:r>
            <a:r>
              <a:rPr lang="en-US" dirty="0"/>
              <a:t>Pay any </a:t>
            </a:r>
            <a:r>
              <a:rPr lang="en-US" b="1" dirty="0"/>
              <a:t>outstanding invoices</a:t>
            </a:r>
            <a:r>
              <a:rPr lang="en-US" dirty="0"/>
              <a:t>, such as a </a:t>
            </a:r>
            <a:r>
              <a:rPr lang="en-US" b="1" dirty="0"/>
              <a:t>late payment charge</a:t>
            </a:r>
            <a:r>
              <a:rPr lang="en-US" dirty="0"/>
              <a:t>, if applicable,</a:t>
            </a:r>
            <a:br>
              <a:rPr lang="en-US" dirty="0"/>
            </a:br>
            <a:endParaRPr lang="en-US" dirty="0"/>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FF0000"/>
                </a:solidFill>
              </a:rPr>
              <a:t> </a:t>
            </a:r>
            <a:r>
              <a:rPr lang="en-US" dirty="0"/>
              <a:t>Pay any </a:t>
            </a:r>
            <a:r>
              <a:rPr lang="en-US" b="1" dirty="0"/>
              <a:t>balance due</a:t>
            </a:r>
            <a:r>
              <a:rPr lang="en-US" dirty="0"/>
              <a:t> to CAAT from your </a:t>
            </a:r>
            <a:r>
              <a:rPr lang="en-US" b="1" dirty="0"/>
              <a:t>annual reconciliation</a:t>
            </a:r>
            <a:r>
              <a:rPr lang="en-US" dirty="0"/>
              <a:t>,</a:t>
            </a:r>
            <a:br>
              <a:rPr lang="en-US" dirty="0"/>
            </a:br>
            <a:endParaRPr lang="en-US" dirty="0"/>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FF0000"/>
                </a:solidFill>
              </a:rPr>
              <a:t> </a:t>
            </a:r>
            <a:r>
              <a:rPr lang="en-US" dirty="0"/>
              <a:t>Include an amount in respect of </a:t>
            </a:r>
            <a:r>
              <a:rPr lang="en-US" b="1" dirty="0"/>
              <a:t>member contributions not previously reported</a:t>
            </a:r>
            <a:r>
              <a:rPr lang="en-US" dirty="0"/>
              <a:t> — in other words, a missed contribution, OR</a:t>
            </a:r>
            <a:br>
              <a:rPr lang="en-US" dirty="0"/>
            </a:br>
            <a:endParaRPr lang="en-US" dirty="0"/>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FF0000"/>
                </a:solidFill>
              </a:rPr>
              <a:t> </a:t>
            </a:r>
            <a:r>
              <a:rPr lang="en-US" dirty="0"/>
              <a:t>Apply a </a:t>
            </a:r>
            <a:r>
              <a:rPr lang="en-US" b="1" dirty="0"/>
              <a:t>credit amount</a:t>
            </a:r>
            <a:r>
              <a:rPr lang="en-US" dirty="0"/>
              <a:t> from your annual reconciliation.</a:t>
            </a:r>
          </a:p>
          <a:p>
            <a:pPr lvl="1"/>
            <a:endParaRPr lang="en-US" dirty="0"/>
          </a:p>
          <a:p>
            <a:pPr lvl="0"/>
            <a:r>
              <a:rPr lang="en-US" dirty="0"/>
              <a:t>Before this enhancement to PAL, you might have made a number of remittances to account for all these situations — now you can complete them all in one remittance with just a few clicks.</a:t>
            </a:r>
          </a:p>
          <a:p>
            <a:pPr marL="0" lvl="0" indent="0">
              <a:buNone/>
            </a:pPr>
            <a:endParaRPr lang="en-US" dirty="0"/>
          </a:p>
          <a:p>
            <a:pPr lvl="0"/>
            <a:r>
              <a:rPr lang="en-US" dirty="0"/>
              <a:t>We’ll assume “No” for all these options, then </a:t>
            </a:r>
            <a:r>
              <a:rPr lang="en-US" b="1" dirty="0"/>
              <a:t>come back to them later </a:t>
            </a:r>
            <a:r>
              <a:rPr lang="en-US" dirty="0"/>
              <a:t>when we show another example.</a:t>
            </a:r>
          </a:p>
        </p:txBody>
      </p:sp>
      <p:sp>
        <p:nvSpPr>
          <p:cNvPr id="4" name="Slide Number Placeholder 3"/>
          <p:cNvSpPr>
            <a:spLocks noGrp="1"/>
          </p:cNvSpPr>
          <p:nvPr>
            <p:ph type="sldNum" sz="quarter" idx="5"/>
          </p:nvPr>
        </p:nvSpPr>
        <p:spPr/>
        <p:txBody>
          <a:bodyPr/>
          <a:lstStyle/>
          <a:p>
            <a:fld id="{AB0E046A-A06C-4FDD-9947-F3EF771A3836}" type="slidenum">
              <a:rPr lang="en-CA" smtClean="0"/>
              <a:pPr/>
              <a:t>12</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374727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are submitting contributions for a </a:t>
            </a:r>
            <a:r>
              <a:rPr lang="en-US" b="1" dirty="0"/>
              <a:t>pension purchase</a:t>
            </a:r>
            <a:r>
              <a:rPr lang="en-US" dirty="0"/>
              <a:t>, you’ll see this section appear following the previous four optional sections.</a:t>
            </a:r>
          </a:p>
          <a:p>
            <a:endParaRPr lang="en-US" dirty="0"/>
          </a:p>
          <a:p>
            <a:r>
              <a:rPr lang="en-US" dirty="0"/>
              <a:t>It’s easy to complete:</a:t>
            </a:r>
          </a:p>
          <a:p>
            <a:endParaRPr lang="en-US" dirty="0"/>
          </a:p>
          <a:p>
            <a:pPr lvl="1"/>
            <a:r>
              <a:rPr lang="en-US" dirty="0"/>
              <a:t>Search for the </a:t>
            </a:r>
            <a:r>
              <a:rPr lang="en-US" b="1" dirty="0"/>
              <a:t>Member ID</a:t>
            </a:r>
            <a:r>
              <a:rPr lang="en-US" dirty="0"/>
              <a:t> by clicking the magnifying glass icon.</a:t>
            </a:r>
          </a:p>
          <a:p>
            <a:pPr lvl="1"/>
            <a:endParaRPr lang="en-US" dirty="0"/>
          </a:p>
          <a:p>
            <a:pPr lvl="1"/>
            <a:r>
              <a:rPr lang="en-US" dirty="0"/>
              <a:t>Then, select the </a:t>
            </a:r>
            <a:r>
              <a:rPr lang="en-US" b="1" dirty="0"/>
              <a:t>Purchase Type</a:t>
            </a:r>
            <a:r>
              <a:rPr lang="en-US" dirty="0"/>
              <a:t> from the drop-down. In this example, the member is making a purchase in respect of service before they enrolled in the Plan.</a:t>
            </a:r>
          </a:p>
          <a:p>
            <a:pPr lvl="1"/>
            <a:endParaRPr lang="en-US" dirty="0"/>
          </a:p>
          <a:p>
            <a:pPr lvl="1"/>
            <a:r>
              <a:rPr lang="en-US" dirty="0"/>
              <a:t>Then include the </a:t>
            </a:r>
            <a:r>
              <a:rPr lang="en-US" b="1" dirty="0"/>
              <a:t>Amount</a:t>
            </a:r>
            <a:r>
              <a:rPr lang="en-US" dirty="0"/>
              <a:t>.</a:t>
            </a:r>
          </a:p>
          <a:p>
            <a:pPr lvl="1"/>
            <a:endParaRPr lang="en-US" dirty="0"/>
          </a:p>
          <a:p>
            <a:pPr lvl="1"/>
            <a:r>
              <a:rPr lang="en-US" dirty="0"/>
              <a:t>You can add </a:t>
            </a:r>
            <a:r>
              <a:rPr lang="en-US" b="1" dirty="0"/>
              <a:t>Comments</a:t>
            </a:r>
            <a:r>
              <a:rPr lang="en-US" dirty="0"/>
              <a:t> if you wish.</a:t>
            </a:r>
          </a:p>
          <a:p>
            <a:pPr lvl="1"/>
            <a:endParaRPr lang="en-US" dirty="0"/>
          </a:p>
          <a:p>
            <a:pPr lvl="0"/>
            <a:r>
              <a:rPr lang="en-US" dirty="0"/>
              <a:t>To add a purchase for another member, simply click the </a:t>
            </a:r>
            <a:r>
              <a:rPr lang="en-US" b="1" dirty="0"/>
              <a:t>New entry </a:t>
            </a:r>
            <a:r>
              <a:rPr lang="en-US" dirty="0"/>
              <a:t>button.</a:t>
            </a:r>
          </a:p>
          <a:p>
            <a:pPr marL="0" lvl="0" indent="0">
              <a:buNone/>
            </a:pPr>
            <a:endParaRPr lang="en-US" dirty="0"/>
          </a:p>
          <a:p>
            <a:pPr lvl="0"/>
            <a:r>
              <a:rPr lang="en-US" dirty="0"/>
              <a:t>Note that you have the option combine a remittance for a </a:t>
            </a:r>
            <a:r>
              <a:rPr lang="en-US" b="1" dirty="0"/>
              <a:t>purchase</a:t>
            </a:r>
            <a:r>
              <a:rPr lang="en-US" dirty="0"/>
              <a:t> with your </a:t>
            </a:r>
            <a:r>
              <a:rPr lang="en-US" b="1" dirty="0"/>
              <a:t>regular contribution remittance</a:t>
            </a:r>
            <a:r>
              <a:rPr lang="en-US" dirty="0"/>
              <a:t>, or you also can submit a remittance for a </a:t>
            </a:r>
            <a:r>
              <a:rPr lang="en-US" b="1" dirty="0"/>
              <a:t>purchase</a:t>
            </a:r>
            <a:r>
              <a:rPr lang="en-US" dirty="0"/>
              <a:t> all by itself. It’s up to you.</a:t>
            </a:r>
          </a:p>
        </p:txBody>
      </p:sp>
      <p:sp>
        <p:nvSpPr>
          <p:cNvPr id="4" name="Slide Number Placeholder 3"/>
          <p:cNvSpPr>
            <a:spLocks noGrp="1"/>
          </p:cNvSpPr>
          <p:nvPr>
            <p:ph type="sldNum" sz="quarter" idx="5"/>
          </p:nvPr>
        </p:nvSpPr>
        <p:spPr/>
        <p:txBody>
          <a:bodyPr/>
          <a:lstStyle/>
          <a:p>
            <a:fld id="{AB0E046A-A06C-4FDD-9947-F3EF771A3836}" type="slidenum">
              <a:rPr lang="en-CA" smtClean="0"/>
              <a:pPr/>
              <a:t>13</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325778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Here are the next steps to finalize your remittance.</a:t>
            </a:r>
          </a:p>
          <a:p>
            <a:pPr lvl="0"/>
            <a:endParaRPr lang="en-US" dirty="0"/>
          </a:p>
          <a:p>
            <a:pPr lvl="0"/>
            <a:r>
              <a:rPr lang="en-US" dirty="0"/>
              <a:t>Once you’ve entered your remittance amounts, you’ll see a </a:t>
            </a:r>
            <a:r>
              <a:rPr lang="en-US" b="1" dirty="0"/>
              <a:t>Total payment amount</a:t>
            </a:r>
            <a:r>
              <a:rPr lang="en-US" dirty="0"/>
              <a:t>, which will include both regular contributions and the amount for any purchases you have entered. </a:t>
            </a:r>
            <a:br>
              <a:rPr lang="en-US" dirty="0"/>
            </a:br>
            <a:r>
              <a:rPr lang="en-US" dirty="0"/>
              <a:t>(In this example, 2 x $345 plus $250 = $940.)</a:t>
            </a:r>
          </a:p>
          <a:p>
            <a:pPr lvl="0"/>
            <a:endParaRPr lang="en-US" dirty="0"/>
          </a:p>
          <a:p>
            <a:pPr lvl="1"/>
            <a:r>
              <a:rPr lang="en-US" dirty="0"/>
              <a:t>Then, you need to confirm the </a:t>
            </a:r>
            <a:r>
              <a:rPr lang="en-US" b="1" dirty="0"/>
              <a:t>Payment date</a:t>
            </a:r>
            <a:r>
              <a:rPr lang="en-US" b="0" dirty="0"/>
              <a:t>. This should be the </a:t>
            </a:r>
            <a:r>
              <a:rPr lang="en-US" b="1" dirty="0"/>
              <a:t>date the payment is actually provided</a:t>
            </a:r>
            <a:r>
              <a:rPr lang="en-US" b="0" dirty="0"/>
              <a:t>, not the </a:t>
            </a:r>
            <a:r>
              <a:rPr lang="en-US" b="1" dirty="0"/>
              <a:t>due date</a:t>
            </a:r>
            <a:r>
              <a:rPr lang="en-US" b="0" dirty="0"/>
              <a:t>.</a:t>
            </a:r>
          </a:p>
          <a:p>
            <a:pPr lvl="1"/>
            <a:endParaRPr lang="en-US" b="0" dirty="0"/>
          </a:p>
          <a:p>
            <a:pPr lvl="1"/>
            <a:r>
              <a:rPr lang="en-US" dirty="0"/>
              <a:t>And select your </a:t>
            </a:r>
            <a:r>
              <a:rPr lang="en-US" b="1" dirty="0"/>
              <a:t>payment method</a:t>
            </a:r>
            <a:r>
              <a:rPr lang="en-US" dirty="0"/>
              <a:t>, which defaults to </a:t>
            </a:r>
            <a:r>
              <a:rPr lang="en-US" b="1" dirty="0"/>
              <a:t>electronic submission</a:t>
            </a:r>
            <a:r>
              <a:rPr lang="en-US" dirty="0"/>
              <a:t>, but you can select a </a:t>
            </a:r>
            <a:r>
              <a:rPr lang="en-US" b="1" dirty="0"/>
              <a:t>cheque</a:t>
            </a:r>
            <a:r>
              <a:rPr lang="en-US" dirty="0"/>
              <a:t> if you prefer.</a:t>
            </a:r>
          </a:p>
          <a:p>
            <a:pPr lvl="1"/>
            <a:endParaRPr lang="en-US" dirty="0"/>
          </a:p>
          <a:p>
            <a:pPr lvl="1"/>
            <a:r>
              <a:rPr lang="en-US" dirty="0"/>
              <a:t>The </a:t>
            </a:r>
            <a:r>
              <a:rPr lang="en-US" b="1" dirty="0"/>
              <a:t>Employer authorization</a:t>
            </a:r>
            <a:r>
              <a:rPr lang="en-US" dirty="0"/>
              <a:t> is automatically populated based on your user information. </a:t>
            </a:r>
            <a:endParaRPr lang="en-US" b="1" dirty="0">
              <a:solidFill>
                <a:srgbClr val="FF0000"/>
              </a:solidFill>
            </a:endParaRPr>
          </a:p>
          <a:p>
            <a:pPr lvl="1"/>
            <a:endParaRPr lang="en-US" b="1" dirty="0"/>
          </a:p>
          <a:p>
            <a:pPr lvl="1"/>
            <a:r>
              <a:rPr lang="en-US" b="0" dirty="0"/>
              <a:t>Then you choose </a:t>
            </a:r>
            <a:r>
              <a:rPr lang="en-US" b="1" dirty="0"/>
              <a:t>Send to CAAT</a:t>
            </a:r>
            <a:r>
              <a:rPr lang="en-US" b="0" dirty="0"/>
              <a:t>. </a:t>
            </a:r>
            <a:endParaRPr lang="en-US" b="0" dirty="0">
              <a:solidFill>
                <a:srgbClr val="FF0000"/>
              </a:solidFill>
            </a:endParaRPr>
          </a:p>
          <a:p>
            <a:pPr lvl="1"/>
            <a:endParaRPr lang="en-US" b="0" dirty="0">
              <a:solidFill>
                <a:srgbClr val="FF0000"/>
              </a:solidFill>
            </a:endParaRPr>
          </a:p>
          <a:p>
            <a:pPr lvl="1"/>
            <a:r>
              <a:rPr lang="en-US" b="0" dirty="0">
                <a:solidFill>
                  <a:srgbClr val="FF0000"/>
                </a:solidFill>
              </a:rPr>
              <a:t>If you realize you made an error, you can choose </a:t>
            </a:r>
            <a:r>
              <a:rPr lang="en-US" b="1" dirty="0">
                <a:solidFill>
                  <a:srgbClr val="FF0000"/>
                </a:solidFill>
              </a:rPr>
              <a:t>Cancel</a:t>
            </a:r>
            <a:r>
              <a:rPr lang="en-US" b="0" dirty="0">
                <a:solidFill>
                  <a:srgbClr val="FF0000"/>
                </a:solidFill>
              </a:rPr>
              <a:t>, but everything you’ve entered will be deleted and you’ll have to start again.</a:t>
            </a:r>
          </a:p>
        </p:txBody>
      </p:sp>
      <p:sp>
        <p:nvSpPr>
          <p:cNvPr id="4" name="Slide Number Placeholder 3"/>
          <p:cNvSpPr>
            <a:spLocks noGrp="1"/>
          </p:cNvSpPr>
          <p:nvPr>
            <p:ph type="sldNum" sz="quarter" idx="5"/>
          </p:nvPr>
        </p:nvSpPr>
        <p:spPr/>
        <p:txBody>
          <a:bodyPr/>
          <a:lstStyle/>
          <a:p>
            <a:fld id="{AB0E046A-A06C-4FDD-9947-F3EF771A3836}" type="slidenum">
              <a:rPr lang="en-CA" smtClean="0"/>
              <a:pPr/>
              <a:t>14</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30439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Next, you’ll have to accept the </a:t>
            </a:r>
            <a:r>
              <a:rPr lang="en-US" b="1" dirty="0"/>
              <a:t>Terms of Use</a:t>
            </a:r>
            <a:r>
              <a:rPr lang="en-US" dirty="0"/>
              <a:t> and click </a:t>
            </a:r>
            <a:r>
              <a:rPr lang="en-US" b="1" dirty="0"/>
              <a:t>OK</a:t>
            </a:r>
            <a:r>
              <a:rPr lang="en-US" dirty="0"/>
              <a:t>.</a:t>
            </a:r>
          </a:p>
          <a:p>
            <a:pPr lvl="0"/>
            <a:endParaRPr lang="en-US" dirty="0"/>
          </a:p>
          <a:p>
            <a:pPr lvl="0"/>
            <a:r>
              <a:rPr lang="en-US" dirty="0"/>
              <a:t>Your submission will be assigned a </a:t>
            </a:r>
            <a:r>
              <a:rPr lang="en-US" b="1" dirty="0"/>
              <a:t>tracking ID</a:t>
            </a:r>
            <a:r>
              <a:rPr lang="en-US" dirty="0"/>
              <a:t>, which will show in the remittance history table.</a:t>
            </a:r>
          </a:p>
          <a:p>
            <a:pPr lvl="0"/>
            <a:endParaRPr lang="en-US" dirty="0"/>
          </a:p>
          <a:p>
            <a:pPr lvl="0"/>
            <a:r>
              <a:rPr lang="en-US" dirty="0"/>
              <a:t>You can </a:t>
            </a:r>
            <a:r>
              <a:rPr lang="en-US" b="1" dirty="0"/>
              <a:t>download</a:t>
            </a:r>
            <a:r>
              <a:rPr lang="en-US" dirty="0"/>
              <a:t> or </a:t>
            </a:r>
            <a:r>
              <a:rPr lang="en-US" b="1" dirty="0"/>
              <a:t>print</a:t>
            </a:r>
            <a:r>
              <a:rPr lang="en-US" dirty="0"/>
              <a:t> a confirmation for your records (or print to PDF), then click </a:t>
            </a:r>
            <a:r>
              <a:rPr lang="en-US" b="1" dirty="0"/>
              <a:t>Done</a:t>
            </a:r>
            <a:r>
              <a:rPr lang="en-US" dirty="0"/>
              <a:t> to exit.</a:t>
            </a:r>
          </a:p>
          <a:p>
            <a:endParaRPr lang="en-US" dirty="0"/>
          </a:p>
          <a:p>
            <a:endParaRPr lang="en-US"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15</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371365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If you select payment by </a:t>
            </a:r>
            <a:r>
              <a:rPr lang="en-US" sz="1200" b="1" dirty="0"/>
              <a:t>cheque</a:t>
            </a:r>
            <a:r>
              <a:rPr lang="en-US" sz="1200" dirty="0"/>
              <a:t>, be sure to </a:t>
            </a:r>
            <a:r>
              <a:rPr lang="en-US" sz="1200" b="1" dirty="0"/>
              <a:t>print </a:t>
            </a:r>
            <a:r>
              <a:rPr lang="en-US" sz="1200" dirty="0"/>
              <a:t>a copy of your remittance information, so you can include it along with your cheque.</a:t>
            </a:r>
          </a:p>
          <a:p>
            <a:endParaRPr lang="en-US"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16</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805351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MS PGothic"/>
              </a:rPr>
              <a:t>Next, we’ll look at how to start a remittance submission for a </a:t>
            </a:r>
            <a:r>
              <a:rPr lang="en-US" b="1" dirty="0">
                <a:ea typeface="MS PGothic"/>
              </a:rPr>
              <a:t>pay period that you’ve already reported through PBR</a:t>
            </a:r>
            <a:r>
              <a:rPr lang="en-US" b="0" dirty="0">
                <a:ea typeface="MS PGothic"/>
              </a:rPr>
              <a:t>.</a:t>
            </a:r>
          </a:p>
          <a:p>
            <a:endParaRPr lang="en-US" b="0" dirty="0">
              <a:ea typeface="MS PGothic"/>
              <a:cs typeface="Calibri"/>
            </a:endParaRPr>
          </a:p>
          <a:p>
            <a:r>
              <a:rPr lang="en-US" b="0" dirty="0">
                <a:ea typeface="MS PGothic"/>
                <a:cs typeface="Calibri"/>
              </a:rPr>
              <a:t>This is what we expect most employers who use </a:t>
            </a:r>
            <a:r>
              <a:rPr lang="en-US" b="0" dirty="0" err="1">
                <a:ea typeface="MS PGothic"/>
                <a:cs typeface="Calibri"/>
              </a:rPr>
              <a:t>PBR</a:t>
            </a:r>
            <a:r>
              <a:rPr lang="en-US" b="0" dirty="0">
                <a:ea typeface="MS PGothic"/>
                <a:cs typeface="Calibri"/>
              </a:rPr>
              <a:t> will want to do, and only the first few steps are different.</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17</a:t>
            </a:fld>
            <a:endParaRPr lang="en-CA" dirty="0"/>
          </a:p>
        </p:txBody>
      </p:sp>
    </p:spTree>
    <p:extLst>
      <p:ext uri="{BB962C8B-B14F-4D97-AF65-F5344CB8AC3E}">
        <p14:creationId xmlns:p14="http://schemas.microsoft.com/office/powerpoint/2010/main" val="387681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dirty="0"/>
              <a:t>On the first screen, you would choose </a:t>
            </a:r>
            <a:r>
              <a:rPr lang="en-US" b="1" dirty="0"/>
              <a:t>Reported pay period</a:t>
            </a:r>
            <a:r>
              <a:rPr lang="en-US" dirty="0"/>
              <a:t>. </a:t>
            </a:r>
            <a:r>
              <a:rPr lang="en-US" b="0" dirty="0"/>
              <a:t> </a:t>
            </a:r>
          </a:p>
          <a:p>
            <a:endParaRPr lang="en-US" b="0" dirty="0"/>
          </a:p>
          <a:p>
            <a:r>
              <a:rPr lang="en-US" b="0" dirty="0"/>
              <a:t>If you see the button, but it is greyed out, it may be because your </a:t>
            </a:r>
            <a:r>
              <a:rPr lang="en-US" b="0" dirty="0" err="1"/>
              <a:t>PBR</a:t>
            </a:r>
            <a:r>
              <a:rPr lang="en-US" b="0" dirty="0"/>
              <a:t> file is not 100% posted.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b</a:t>
            </a:r>
            <a:r>
              <a:rPr lang="en-US" dirty="0"/>
              <a:t>utton is enabled only if you have submitted and 100% posted your payroll file for the remittance period.</a:t>
            </a:r>
          </a:p>
          <a:p>
            <a:endParaRPr lang="en-US" b="0"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18</a:t>
            </a:fld>
            <a:endParaRPr lang="en-CA" dirty="0"/>
          </a:p>
        </p:txBody>
      </p:sp>
    </p:spTree>
    <p:extLst>
      <p:ext uri="{BB962C8B-B14F-4D97-AF65-F5344CB8AC3E}">
        <p14:creationId xmlns:p14="http://schemas.microsoft.com/office/powerpoint/2010/main" val="265800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dirty="0"/>
              <a:t>Next, select the applicable remittance period to start your contribution remittance.</a:t>
            </a:r>
          </a:p>
          <a:p>
            <a:endParaRPr lang="en-US" dirty="0"/>
          </a:p>
          <a:p>
            <a:pPr marL="0" indent="0">
              <a:buNone/>
            </a:pPr>
            <a:endParaRPr lang="en-US" b="0"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19</a:t>
            </a:fld>
            <a:endParaRPr lang="en-CA" dirty="0"/>
          </a:p>
        </p:txBody>
      </p:sp>
    </p:spTree>
    <p:extLst>
      <p:ext uri="{BB962C8B-B14F-4D97-AF65-F5344CB8AC3E}">
        <p14:creationId xmlns:p14="http://schemas.microsoft.com/office/powerpoint/2010/main" val="119810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baseline="0" dirty="0">
                <a:ea typeface="MS PGothic"/>
              </a:rPr>
              <a:t>Here are the topics we’ll cover in this course:</a:t>
            </a:r>
          </a:p>
          <a:p>
            <a:pPr lvl="1"/>
            <a:r>
              <a:rPr lang="en-US" baseline="0" dirty="0">
                <a:ea typeface="MS PGothic"/>
              </a:rPr>
              <a:t>An overview of the contribution remittance process,</a:t>
            </a:r>
          </a:p>
          <a:p>
            <a:pPr lvl="1"/>
            <a:r>
              <a:rPr lang="en-US" baseline="0" dirty="0">
                <a:ea typeface="MS PGothic"/>
              </a:rPr>
              <a:t>A summary of the benefits of using PAL for remittances,</a:t>
            </a:r>
          </a:p>
          <a:p>
            <a:pPr lvl="1"/>
            <a:r>
              <a:rPr lang="en-US" baseline="0" dirty="0">
                <a:ea typeface="MS PGothic"/>
              </a:rPr>
              <a:t>Then a walk-through of the remittance process step-by-step, </a:t>
            </a:r>
          </a:p>
          <a:p>
            <a:pPr lvl="1"/>
            <a:r>
              <a:rPr lang="en-US" baseline="0" dirty="0">
                <a:ea typeface="MS PGothic"/>
              </a:rPr>
              <a:t>Next, a look at revising a remittance in the event of an error, and,</a:t>
            </a:r>
          </a:p>
          <a:p>
            <a:pPr lvl="1"/>
            <a:r>
              <a:rPr lang="en-US" baseline="0" dirty="0">
                <a:ea typeface="MS PGothic"/>
              </a:rPr>
              <a:t>Finally, a look at some special situations you may encounter.</a:t>
            </a:r>
          </a:p>
          <a:p>
            <a:pPr marL="0" indent="0">
              <a:buNone/>
            </a:pPr>
            <a:endParaRPr lang="en-CA" baseline="0" dirty="0">
              <a:ea typeface="MS PGothic"/>
            </a:endParaRPr>
          </a:p>
          <a:p>
            <a:pPr marL="171450" indent="-171450"/>
            <a:r>
              <a:rPr lang="en-CA" baseline="0" dirty="0">
                <a:ea typeface="MS PGothic"/>
              </a:rPr>
              <a:t>The walk-through will cover an </a:t>
            </a:r>
            <a:r>
              <a:rPr lang="en-CA" b="1" baseline="0" dirty="0">
                <a:ea typeface="MS PGothic"/>
              </a:rPr>
              <a:t>unreported</a:t>
            </a:r>
            <a:r>
              <a:rPr lang="en-CA" baseline="0" dirty="0">
                <a:ea typeface="MS PGothic"/>
              </a:rPr>
              <a:t> pay period and then a </a:t>
            </a:r>
            <a:r>
              <a:rPr lang="en-CA" b="1" baseline="0" dirty="0">
                <a:ea typeface="MS PGothic"/>
              </a:rPr>
              <a:t>reported</a:t>
            </a:r>
            <a:r>
              <a:rPr lang="en-CA" baseline="0" dirty="0">
                <a:ea typeface="MS PGothic"/>
              </a:rPr>
              <a:t> pay period.</a:t>
            </a:r>
            <a:endParaRPr lang="en-US" baseline="0" dirty="0">
              <a:ea typeface="MS PGothic"/>
            </a:endParaRPr>
          </a:p>
        </p:txBody>
      </p:sp>
      <p:sp>
        <p:nvSpPr>
          <p:cNvPr id="4" name="Slide Number Placeholder 3"/>
          <p:cNvSpPr>
            <a:spLocks noGrp="1"/>
          </p:cNvSpPr>
          <p:nvPr>
            <p:ph type="sldNum" sz="quarter" idx="5"/>
          </p:nvPr>
        </p:nvSpPr>
        <p:spPr/>
        <p:txBody>
          <a:bodyPr/>
          <a:lstStyle/>
          <a:p>
            <a:fld id="{AB0E046A-A06C-4FDD-9947-F3EF771A3836}" type="slidenum">
              <a:rPr lang="en-CA" smtClean="0"/>
              <a:pPr/>
              <a:t>2</a:t>
            </a:fld>
            <a:endParaRPr lang="en-CA" dirty="0"/>
          </a:p>
        </p:txBody>
      </p:sp>
    </p:spTree>
    <p:extLst>
      <p:ext uri="{BB962C8B-B14F-4D97-AF65-F5344CB8AC3E}">
        <p14:creationId xmlns:p14="http://schemas.microsoft.com/office/powerpoint/2010/main" val="812338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dirty="0"/>
              <a:t>The main difference with using the </a:t>
            </a:r>
            <a:r>
              <a:rPr lang="en-US" b="1" dirty="0"/>
              <a:t>Reported pay period</a:t>
            </a:r>
            <a:r>
              <a:rPr lang="en-US" dirty="0"/>
              <a:t> option versus the Unreported pay period, is that the data is pre-populated from your submitted payroll file, so you don’t have to enter the amounts again. Take a moment, though, to confirm the amounts are correct before proceeding.</a:t>
            </a:r>
          </a:p>
          <a:p>
            <a:endParaRPr lang="en-US" dirty="0"/>
          </a:p>
          <a:p>
            <a:r>
              <a:rPr lang="en-US" dirty="0"/>
              <a:t>You have the option here to click the </a:t>
            </a:r>
            <a:r>
              <a:rPr lang="en-US" b="1" dirty="0"/>
              <a:t>Purchases</a:t>
            </a:r>
            <a:r>
              <a:rPr lang="en-US" dirty="0"/>
              <a:t> button if you want to add a contribution for a pension purchase.</a:t>
            </a:r>
          </a:p>
          <a:p>
            <a:endParaRPr lang="en-US" dirty="0"/>
          </a:p>
          <a:p>
            <a:r>
              <a:rPr lang="en-US" dirty="0"/>
              <a:t>From here on, the process is the same as I showed you earlier.</a:t>
            </a:r>
          </a:p>
          <a:p>
            <a:endParaRPr lang="en-US" b="0"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20</a:t>
            </a:fld>
            <a:endParaRPr lang="en-CA" dirty="0"/>
          </a:p>
        </p:txBody>
      </p:sp>
    </p:spTree>
    <p:extLst>
      <p:ext uri="{BB962C8B-B14F-4D97-AF65-F5344CB8AC3E}">
        <p14:creationId xmlns:p14="http://schemas.microsoft.com/office/powerpoint/2010/main" val="3322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MS PGothic"/>
              </a:rPr>
              <a:t>You can also access a pre-populated remittance through the </a:t>
            </a:r>
            <a:r>
              <a:rPr lang="en-US" b="1" dirty="0">
                <a:ea typeface="MS PGothic"/>
              </a:rPr>
              <a:t>Payroll file summary</a:t>
            </a:r>
            <a:r>
              <a:rPr lang="en-US" b="0" dirty="0">
                <a:ea typeface="MS PGothic"/>
              </a:rPr>
              <a:t> page.</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21</a:t>
            </a:fld>
            <a:endParaRPr lang="en-CA" dirty="0"/>
          </a:p>
        </p:txBody>
      </p:sp>
    </p:spTree>
    <p:extLst>
      <p:ext uri="{BB962C8B-B14F-4D97-AF65-F5344CB8AC3E}">
        <p14:creationId xmlns:p14="http://schemas.microsoft.com/office/powerpoint/2010/main" val="294414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dirty="0"/>
              <a:t>This is another route within PAL, which is probably the fastest. You can select </a:t>
            </a:r>
            <a:r>
              <a:rPr lang="en-US" b="1" dirty="0"/>
              <a:t>File summary</a:t>
            </a:r>
            <a:r>
              <a:rPr lang="en-US" dirty="0"/>
              <a:t> from the left menu. </a:t>
            </a:r>
            <a:endParaRPr lang="en-US" b="1" dirty="0">
              <a:solidFill>
                <a:srgbClr val="FF0000"/>
              </a:solidFill>
            </a:endParaRPr>
          </a:p>
          <a:p>
            <a:endParaRPr lang="en-US" dirty="0"/>
          </a:p>
          <a:p>
            <a:r>
              <a:rPr lang="en-US" dirty="0"/>
              <a:t>If there is a remittance expected for the payroll date, then the </a:t>
            </a:r>
            <a:r>
              <a:rPr lang="en-US" b="1" dirty="0"/>
              <a:t>Submit contribution remittance</a:t>
            </a:r>
            <a:r>
              <a:rPr lang="en-US" dirty="0"/>
              <a:t> button will be active.  </a:t>
            </a:r>
          </a:p>
          <a:p>
            <a:endParaRPr lang="en-US" dirty="0"/>
          </a:p>
          <a:p>
            <a:r>
              <a:rPr lang="en-US" dirty="0"/>
              <a:t>Again, all payroll records must be 100% posted, or this button will not be active, it will be greyed out.</a:t>
            </a:r>
          </a:p>
          <a:p>
            <a:endParaRPr lang="en-US" dirty="0"/>
          </a:p>
          <a:p>
            <a:r>
              <a:rPr lang="en-US" dirty="0"/>
              <a:t>The flow of steps and the outcome is exactly the same as using the </a:t>
            </a:r>
            <a:r>
              <a:rPr lang="en-US" b="1" dirty="0"/>
              <a:t>Reported pay period</a:t>
            </a:r>
            <a:r>
              <a:rPr lang="en-US" dirty="0"/>
              <a:t> button — this is just another entry point that might be more convenient for you.</a:t>
            </a:r>
          </a:p>
          <a:p>
            <a:pPr marL="0" indent="0">
              <a:buNone/>
            </a:pPr>
            <a:endParaRPr lang="en-US"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22</a:t>
            </a:fld>
            <a:endParaRPr lang="en-CA" dirty="0"/>
          </a:p>
        </p:txBody>
      </p:sp>
    </p:spTree>
    <p:extLst>
      <p:ext uri="{BB962C8B-B14F-4D97-AF65-F5344CB8AC3E}">
        <p14:creationId xmlns:p14="http://schemas.microsoft.com/office/powerpoint/2010/main" val="270102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MS PGothic"/>
              </a:rPr>
              <a:t>Next, we’ll look at how to </a:t>
            </a:r>
            <a:r>
              <a:rPr lang="en-US" b="1" dirty="0">
                <a:ea typeface="MS PGothic"/>
              </a:rPr>
              <a:t>revise</a:t>
            </a:r>
            <a:r>
              <a:rPr lang="en-US" b="0" dirty="0">
                <a:ea typeface="MS PGothic"/>
              </a:rPr>
              <a:t> a remittance you’ve already submitted.</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23</a:t>
            </a:fld>
            <a:endParaRPr lang="en-CA" dirty="0"/>
          </a:p>
        </p:txBody>
      </p:sp>
    </p:spTree>
    <p:extLst>
      <p:ext uri="{BB962C8B-B14F-4D97-AF65-F5344CB8AC3E}">
        <p14:creationId xmlns:p14="http://schemas.microsoft.com/office/powerpoint/2010/main" val="3005375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effectLst/>
                <a:ea typeface="Calibri" panose="020F0502020204030204" pitchFamily="34" charset="0"/>
                <a:cs typeface="Times New Roman" panose="02020603050405020304" pitchFamily="18" charset="0"/>
              </a:rPr>
              <a:t>If you’d like to go back to revisit a submission, you can return to the </a:t>
            </a:r>
            <a:r>
              <a:rPr lang="en-US" b="1" dirty="0">
                <a:effectLst/>
                <a:ea typeface="Calibri" panose="020F0502020204030204" pitchFamily="34" charset="0"/>
                <a:cs typeface="Times New Roman" panose="02020603050405020304" pitchFamily="18" charset="0"/>
              </a:rPr>
              <a:t>Remittance history table</a:t>
            </a:r>
            <a:r>
              <a:rPr lang="en-US" dirty="0">
                <a:effectLst/>
                <a:ea typeface="Calibri" panose="020F0502020204030204" pitchFamily="34" charset="0"/>
                <a:cs typeface="Times New Roman" panose="02020603050405020304" pitchFamily="18" charset="0"/>
              </a:rPr>
              <a:t> by selecting </a:t>
            </a:r>
            <a:r>
              <a:rPr lang="en-US" b="1" dirty="0">
                <a:effectLst/>
                <a:ea typeface="Calibri" panose="020F0502020204030204" pitchFamily="34" charset="0"/>
                <a:cs typeface="Times New Roman" panose="02020603050405020304" pitchFamily="18" charset="0"/>
              </a:rPr>
              <a:t>Contribution remittance</a:t>
            </a:r>
            <a:r>
              <a:rPr lang="en-US" dirty="0">
                <a:effectLst/>
                <a:ea typeface="Calibri" panose="020F0502020204030204" pitchFamily="34" charset="0"/>
                <a:cs typeface="Times New Roman" panose="02020603050405020304" pitchFamily="18" charset="0"/>
              </a:rPr>
              <a:t> in the menu.</a:t>
            </a:r>
          </a:p>
          <a:p>
            <a:endParaRPr lang="en-US" dirty="0">
              <a:effectLst/>
              <a:ea typeface="Calibri" panose="020F0502020204030204" pitchFamily="34" charset="0"/>
              <a:cs typeface="Times New Roman" panose="02020603050405020304" pitchFamily="18" charset="0"/>
            </a:endParaRPr>
          </a:p>
          <a:p>
            <a:r>
              <a:rPr lang="en-US" dirty="0"/>
              <a:t>Let’s look at this history table a bit more closely. This example is from 2023, but your view should show </a:t>
            </a:r>
            <a:r>
              <a:rPr lang="en-US" b="1" dirty="0"/>
              <a:t>any 2024 and 2025 remittances to date that were submitted through PAL</a:t>
            </a:r>
            <a:r>
              <a:rPr lang="en-US" dirty="0"/>
              <a:t>.</a:t>
            </a:r>
          </a:p>
          <a:p>
            <a:pPr lvl="1"/>
            <a:r>
              <a:rPr lang="en-US" dirty="0"/>
              <a:t>The table will show </a:t>
            </a:r>
            <a:r>
              <a:rPr lang="en-US" b="1" dirty="0"/>
              <a:t>nine</a:t>
            </a:r>
            <a:r>
              <a:rPr lang="en-US" dirty="0"/>
              <a:t> columns, starting with the </a:t>
            </a:r>
            <a:r>
              <a:rPr lang="en-US" b="1" dirty="0"/>
              <a:t>Payment date</a:t>
            </a:r>
            <a:r>
              <a:rPr lang="en-US" dirty="0"/>
              <a:t>.</a:t>
            </a:r>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it shows the </a:t>
            </a:r>
            <a:r>
              <a:rPr lang="en-US" b="1" dirty="0"/>
              <a:t>Remittance period</a:t>
            </a:r>
            <a:r>
              <a:rPr lang="en-US" dirty="0"/>
              <a:t> — which should be the last day of the pay period to which the remitted contributions apply.</a:t>
            </a:r>
            <a:endParaRPr lang="en-US" dirty="0">
              <a:solidFill>
                <a:srgbClr val="FF0000"/>
              </a:solidFill>
            </a:endParaRPr>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CAAT assigns a </a:t>
            </a:r>
            <a:r>
              <a:rPr lang="en-US" b="1" dirty="0"/>
              <a:t>Process ID</a:t>
            </a:r>
            <a:r>
              <a:rPr lang="en-US" dirty="0"/>
              <a:t>, followed by the contribution remittance form ID, or </a:t>
            </a:r>
            <a:r>
              <a:rPr lang="en-US" b="1" dirty="0" err="1"/>
              <a:t>CRF</a:t>
            </a:r>
            <a:r>
              <a:rPr lang="en-US" b="1" dirty="0"/>
              <a:t> ID</a:t>
            </a:r>
            <a:r>
              <a:rPr lang="en-US" dirty="0"/>
              <a:t> — that’s a number assigned to your remittance when you submit it.</a:t>
            </a:r>
          </a:p>
          <a:p>
            <a:pPr lvl="1"/>
            <a:r>
              <a:rPr lang="en-US" dirty="0"/>
              <a:t>That’s followed by the contribution </a:t>
            </a:r>
            <a:r>
              <a:rPr lang="en-US" b="1" dirty="0"/>
              <a:t>Type</a:t>
            </a:r>
            <a:r>
              <a:rPr lang="en-US" dirty="0"/>
              <a:t> — whether for </a:t>
            </a:r>
            <a:r>
              <a:rPr lang="en-US" b="1" dirty="0"/>
              <a:t>Contributions</a:t>
            </a:r>
            <a:r>
              <a:rPr lang="en-US" dirty="0"/>
              <a:t> or </a:t>
            </a:r>
            <a:r>
              <a:rPr lang="en-US" b="1" dirty="0"/>
              <a:t>Purchases</a:t>
            </a:r>
            <a:r>
              <a:rPr lang="en-US" dirty="0"/>
              <a:t>.</a:t>
            </a:r>
          </a:p>
          <a:p>
            <a:pPr lvl="1"/>
            <a:r>
              <a:rPr lang="en-US" dirty="0"/>
              <a:t>Then, the Total payment amount and </a:t>
            </a:r>
            <a:r>
              <a:rPr lang="en-US" b="1" dirty="0"/>
              <a:t>Payment status</a:t>
            </a:r>
            <a:r>
              <a:rPr lang="en-US" dirty="0"/>
              <a:t>. </a:t>
            </a:r>
          </a:p>
          <a:p>
            <a:pPr lvl="2"/>
            <a:r>
              <a:rPr lang="en-US" b="1" dirty="0"/>
              <a:t>Pending</a:t>
            </a:r>
            <a:r>
              <a:rPr lang="en-US" dirty="0"/>
              <a:t> means the remittance can still be edited.</a:t>
            </a:r>
          </a:p>
          <a:p>
            <a:pPr lvl="1"/>
            <a:r>
              <a:rPr lang="en-US" dirty="0"/>
              <a:t>It will also show the </a:t>
            </a:r>
            <a:r>
              <a:rPr lang="en-US" b="1" dirty="0"/>
              <a:t>date</a:t>
            </a:r>
            <a:r>
              <a:rPr lang="en-US" dirty="0"/>
              <a:t> </a:t>
            </a:r>
            <a:r>
              <a:rPr lang="en-US" b="1" dirty="0"/>
              <a:t>that the record was last modified</a:t>
            </a:r>
            <a:r>
              <a:rPr lang="en-US" dirty="0"/>
              <a:t> and whether it was </a:t>
            </a:r>
            <a:r>
              <a:rPr lang="en-US" b="1" dirty="0"/>
              <a:t>modified by</a:t>
            </a:r>
            <a:r>
              <a:rPr lang="en-US" dirty="0"/>
              <a:t> you or by CAAT.</a:t>
            </a:r>
            <a:endParaRPr lang="en-US" dirty="0">
              <a:effectLst/>
              <a:ea typeface="Calibri" panose="020F0502020204030204" pitchFamily="34" charset="0"/>
              <a:cs typeface="Times New Roman" panose="02020603050405020304" pitchFamily="18" charset="0"/>
            </a:endParaRPr>
          </a:p>
          <a:p>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You can </a:t>
            </a:r>
            <a:r>
              <a:rPr lang="en-US" b="1" dirty="0">
                <a:effectLst/>
                <a:ea typeface="Calibri" panose="020F0502020204030204" pitchFamily="34" charset="0"/>
                <a:cs typeface="Times New Roman" panose="02020603050405020304" pitchFamily="18" charset="0"/>
              </a:rPr>
              <a:t>view</a:t>
            </a:r>
            <a:r>
              <a:rPr lang="en-US" dirty="0">
                <a:effectLst/>
                <a:ea typeface="Calibri" panose="020F0502020204030204" pitchFamily="34" charset="0"/>
                <a:cs typeface="Times New Roman" panose="02020603050405020304" pitchFamily="18" charset="0"/>
              </a:rPr>
              <a:t> a record of any previous submission — either for payroll contributions or a purchase — by selecting the record in the table. </a:t>
            </a:r>
          </a:p>
          <a:p>
            <a:endParaRPr lang="en-US" dirty="0">
              <a:effectLst/>
              <a:ea typeface="Calibri" panose="020F0502020204030204" pitchFamily="34" charset="0"/>
              <a:cs typeface="Times New Roman" panose="02020603050405020304" pitchFamily="18" charset="0"/>
            </a:endParaRPr>
          </a:p>
          <a:p>
            <a:pPr lvl="1"/>
            <a:r>
              <a:rPr lang="en-US" dirty="0">
                <a:effectLst/>
                <a:ea typeface="Calibri" panose="020F0502020204030204" pitchFamily="34" charset="0"/>
                <a:cs typeface="Times New Roman" panose="02020603050405020304" pitchFamily="18" charset="0"/>
              </a:rPr>
              <a:t>As we saw earlier, </a:t>
            </a:r>
            <a:r>
              <a:rPr lang="en-US" b="1" dirty="0">
                <a:effectLst/>
                <a:ea typeface="Calibri" panose="020F0502020204030204" pitchFamily="34" charset="0"/>
                <a:cs typeface="Times New Roman" panose="02020603050405020304" pitchFamily="18" charset="0"/>
              </a:rPr>
              <a:t>both</a:t>
            </a:r>
            <a:r>
              <a:rPr lang="en-US" dirty="0">
                <a:effectLst/>
                <a:ea typeface="Calibri" panose="020F0502020204030204" pitchFamily="34" charset="0"/>
                <a:cs typeface="Times New Roman" panose="02020603050405020304" pitchFamily="18" charset="0"/>
              </a:rPr>
              <a:t> payroll contributions and contributions for a pension purchase can be done through one remittance. However, when you’re going back to revise a remittance, the records will appear separated in the table, so that the payroll and purchase remittances both have the </a:t>
            </a:r>
            <a:r>
              <a:rPr lang="en-US" b="1" dirty="0">
                <a:effectLst/>
                <a:ea typeface="Calibri" panose="020F0502020204030204" pitchFamily="34" charset="0"/>
                <a:cs typeface="Times New Roman" panose="02020603050405020304" pitchFamily="18" charset="0"/>
              </a:rPr>
              <a:t>same</a:t>
            </a:r>
            <a:r>
              <a:rPr lang="en-US" dirty="0">
                <a:effectLst/>
                <a:ea typeface="Calibri" panose="020F0502020204030204" pitchFamily="34" charset="0"/>
                <a:cs typeface="Times New Roman" panose="02020603050405020304" pitchFamily="18" charset="0"/>
              </a:rPr>
              <a:t> Process ID, but </a:t>
            </a:r>
            <a:r>
              <a:rPr lang="en-US" b="1" dirty="0">
                <a:effectLst/>
                <a:ea typeface="Calibri" panose="020F0502020204030204" pitchFamily="34" charset="0"/>
                <a:cs typeface="Times New Roman" panose="02020603050405020304" pitchFamily="18" charset="0"/>
              </a:rPr>
              <a:t>two</a:t>
            </a:r>
            <a:r>
              <a:rPr lang="en-US" dirty="0">
                <a:effectLst/>
                <a:ea typeface="Calibri" panose="020F0502020204030204" pitchFamily="34" charset="0"/>
                <a:cs typeface="Times New Roman" panose="02020603050405020304" pitchFamily="18" charset="0"/>
              </a:rPr>
              <a:t> different </a:t>
            </a:r>
            <a:r>
              <a:rPr lang="en-US" dirty="0" err="1">
                <a:effectLst/>
                <a:ea typeface="Calibri" panose="020F0502020204030204" pitchFamily="34" charset="0"/>
                <a:cs typeface="Times New Roman" panose="02020603050405020304" pitchFamily="18" charset="0"/>
              </a:rPr>
              <a:t>CRF</a:t>
            </a:r>
            <a:r>
              <a:rPr lang="en-US" dirty="0">
                <a:effectLst/>
                <a:ea typeface="Calibri" panose="020F0502020204030204" pitchFamily="34" charset="0"/>
                <a:cs typeface="Times New Roman" panose="02020603050405020304" pitchFamily="18" charset="0"/>
              </a:rPr>
              <a:t> IDs.</a:t>
            </a:r>
          </a:p>
          <a:p>
            <a:pPr lvl="1"/>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As we continue to enhance and improve PAL, we’ll introduce the ability to view both payroll contributions and purchases that were submitted together. We’ll notify you when this new  functionality is available.</a:t>
            </a:r>
            <a:endParaRPr lang="en-US" dirty="0"/>
          </a:p>
          <a:p>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If you want to </a:t>
            </a:r>
            <a:r>
              <a:rPr lang="en-US" b="1" dirty="0">
                <a:effectLst/>
                <a:ea typeface="Calibri" panose="020F0502020204030204" pitchFamily="34" charset="0"/>
                <a:cs typeface="Times New Roman" panose="02020603050405020304" pitchFamily="18" charset="0"/>
              </a:rPr>
              <a:t>revise</a:t>
            </a:r>
            <a:r>
              <a:rPr lang="en-US" dirty="0">
                <a:effectLst/>
                <a:ea typeface="Calibri" panose="020F0502020204030204" pitchFamily="34" charset="0"/>
                <a:cs typeface="Times New Roman" panose="02020603050405020304" pitchFamily="18" charset="0"/>
              </a:rPr>
              <a:t> or </a:t>
            </a:r>
            <a:r>
              <a:rPr lang="en-US" b="1" dirty="0">
                <a:effectLst/>
                <a:ea typeface="Calibri" panose="020F0502020204030204" pitchFamily="34" charset="0"/>
                <a:cs typeface="Times New Roman" panose="02020603050405020304" pitchFamily="18" charset="0"/>
              </a:rPr>
              <a:t>delete</a:t>
            </a:r>
            <a:r>
              <a:rPr lang="en-US" dirty="0">
                <a:effectLst/>
                <a:ea typeface="Calibri" panose="020F0502020204030204" pitchFamily="34" charset="0"/>
                <a:cs typeface="Times New Roman" panose="02020603050405020304" pitchFamily="18" charset="0"/>
              </a:rPr>
              <a:t> a record, you can only change one that is marked </a:t>
            </a:r>
            <a:r>
              <a:rPr lang="en-US" b="1" dirty="0">
                <a:effectLst/>
                <a:ea typeface="Calibri" panose="020F0502020204030204" pitchFamily="34" charset="0"/>
                <a:cs typeface="Times New Roman" panose="02020603050405020304" pitchFamily="18" charset="0"/>
              </a:rPr>
              <a:t>Pending</a:t>
            </a:r>
            <a:r>
              <a:rPr lang="en-US" dirty="0">
                <a:effectLst/>
                <a:ea typeface="Calibri" panose="020F0502020204030204" pitchFamily="34" charset="0"/>
                <a:cs typeface="Times New Roman" panose="02020603050405020304" pitchFamily="18" charset="0"/>
              </a:rPr>
              <a:t>. </a:t>
            </a:r>
          </a:p>
          <a:p>
            <a:pPr lvl="1"/>
            <a:r>
              <a:rPr lang="en-US" dirty="0">
                <a:effectLst/>
                <a:ea typeface="Calibri" panose="020F0502020204030204" pitchFamily="34" charset="0"/>
                <a:cs typeface="Times New Roman" panose="02020603050405020304" pitchFamily="18" charset="0"/>
              </a:rPr>
              <a:t>If the record says, “</a:t>
            </a:r>
            <a:r>
              <a:rPr lang="en-US" b="1" dirty="0">
                <a:effectLst/>
                <a:ea typeface="Calibri" panose="020F0502020204030204" pitchFamily="34" charset="0"/>
                <a:cs typeface="Times New Roman" panose="02020603050405020304" pitchFamily="18" charset="0"/>
              </a:rPr>
              <a:t>Payment Allocated</a:t>
            </a:r>
            <a:r>
              <a:rPr lang="en-US" dirty="0">
                <a:effectLst/>
                <a:ea typeface="Calibri" panose="020F0502020204030204" pitchFamily="34" charset="0"/>
                <a:cs typeface="Times New Roman" panose="02020603050405020304" pitchFamily="18" charset="0"/>
              </a:rPr>
              <a:t>,” it can’t be revised. Please contact your employer Pension Analyst to assist you in that situation.</a:t>
            </a:r>
          </a:p>
          <a:p>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Let’s see next </a:t>
            </a:r>
            <a:r>
              <a:rPr lang="en-US" b="1" dirty="0"/>
              <a:t>how a pending record can be revised</a:t>
            </a:r>
            <a:r>
              <a:rPr lang="en-US" dirty="0">
                <a:effectLst/>
                <a:ea typeface="Calibri" panose="020F0502020204030204" pitchFamily="34" charset="0"/>
                <a:cs typeface="Times New Roman" panose="02020603050405020304" pitchFamily="18" charset="0"/>
              </a:rPr>
              <a:t>.</a:t>
            </a:r>
          </a:p>
          <a:p>
            <a:endParaRPr lang="en-US" sz="1000"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24</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2871401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start your revision, click the check box, “</a:t>
            </a:r>
            <a:r>
              <a:rPr lang="en-US" b="1" dirty="0"/>
              <a:t>Are you reporting a data change?</a:t>
            </a:r>
            <a:r>
              <a:rPr lang="en-US" dirty="0"/>
              <a:t>” in order to edit the form.</a:t>
            </a:r>
            <a:endParaRPr lang="en-US" b="1" dirty="0">
              <a:solidFill>
                <a:srgbClr val="FF0000"/>
              </a:solidFill>
            </a:endParaRPr>
          </a:p>
          <a:p>
            <a:endParaRPr lang="en-US" dirty="0"/>
          </a:p>
          <a:p>
            <a:r>
              <a:rPr lang="en-US" dirty="0"/>
              <a:t>The </a:t>
            </a:r>
            <a:r>
              <a:rPr lang="en-US" b="1" dirty="0" err="1"/>
              <a:t>Modifed</a:t>
            </a:r>
            <a:r>
              <a:rPr lang="en-US" b="1" dirty="0"/>
              <a:t> Date</a:t>
            </a:r>
            <a:r>
              <a:rPr lang="en-US" dirty="0"/>
              <a:t> and the </a:t>
            </a:r>
            <a:r>
              <a:rPr lang="en-US" b="1" dirty="0"/>
              <a:t>Modified By</a:t>
            </a:r>
            <a:r>
              <a:rPr lang="en-US" dirty="0"/>
              <a:t> field will be auto-populated with the current date and your user name. </a:t>
            </a:r>
          </a:p>
          <a:p>
            <a:endParaRPr lang="en-US" dirty="0"/>
          </a:p>
          <a:p>
            <a:r>
              <a:rPr lang="en-US" dirty="0"/>
              <a:t>You’ll see that all fields have checkmarks because this is an existing pending submission.</a:t>
            </a:r>
          </a:p>
          <a:p>
            <a:endParaRPr lang="en-US" dirty="0"/>
          </a:p>
          <a:p>
            <a:r>
              <a:rPr lang="en-US" dirty="0"/>
              <a:t>Click in any field to </a:t>
            </a:r>
            <a:r>
              <a:rPr lang="en-US" b="1" dirty="0"/>
              <a:t>edit</a:t>
            </a:r>
            <a:r>
              <a:rPr lang="en-US" dirty="0"/>
              <a:t> it.</a:t>
            </a:r>
          </a:p>
          <a:p>
            <a:pPr marL="0" indent="0">
              <a:buNone/>
            </a:pPr>
            <a:endParaRPr lang="en-US" dirty="0"/>
          </a:p>
          <a:p>
            <a:r>
              <a:rPr lang="en-US" dirty="0"/>
              <a:t>So, here, we’ve updated the member and employer amounts to $220, but you could also add amounts for Pregnancy/Parental contributions, or for </a:t>
            </a:r>
            <a:r>
              <a:rPr lang="en-US" dirty="0" err="1"/>
              <a:t>DBplus</a:t>
            </a:r>
            <a:r>
              <a:rPr lang="en-US" dirty="0"/>
              <a:t> LTD/</a:t>
            </a:r>
            <a:r>
              <a:rPr lang="en-US" dirty="0" err="1"/>
              <a:t>WCB</a:t>
            </a:r>
            <a:r>
              <a:rPr lang="en-US" dirty="0"/>
              <a:t>.</a:t>
            </a:r>
          </a:p>
          <a:p>
            <a:endParaRPr lang="en-US" dirty="0"/>
          </a:p>
          <a:p>
            <a:r>
              <a:rPr lang="en-US" dirty="0"/>
              <a:t>Let’s assume we’re leaving those amounts as is, but we have other changes to make, so we’ll look at some </a:t>
            </a:r>
            <a:r>
              <a:rPr lang="en-US" b="1" dirty="0"/>
              <a:t>special situations</a:t>
            </a:r>
            <a:r>
              <a:rPr lang="en-US" dirty="0"/>
              <a:t>.</a:t>
            </a:r>
          </a:p>
        </p:txBody>
      </p:sp>
      <p:sp>
        <p:nvSpPr>
          <p:cNvPr id="4" name="Slide Number Placeholder 3"/>
          <p:cNvSpPr>
            <a:spLocks noGrp="1"/>
          </p:cNvSpPr>
          <p:nvPr>
            <p:ph type="sldNum" sz="quarter" idx="5"/>
          </p:nvPr>
        </p:nvSpPr>
        <p:spPr/>
        <p:txBody>
          <a:bodyPr/>
          <a:lstStyle/>
          <a:p>
            <a:fld id="{AB0E046A-A06C-4FDD-9947-F3EF771A3836}" type="slidenum">
              <a:rPr lang="en-CA" smtClean="0"/>
              <a:pPr/>
              <a:t>25</a:t>
            </a:fld>
            <a:endParaRPr lang="en-CA" dirty="0"/>
          </a:p>
        </p:txBody>
      </p:sp>
      <p:sp>
        <p:nvSpPr>
          <p:cNvPr id="6" name="Slide Image Placeholder 5">
            <a:extLst>
              <a:ext uri="{FF2B5EF4-FFF2-40B4-BE49-F238E27FC236}">
                <a16:creationId xmlns:a16="http://schemas.microsoft.com/office/drawing/2014/main" id="{CF271CD3-9E31-538C-7C89-6FA3CEAC9E23}"/>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205807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MS PGothic"/>
              </a:rPr>
              <a:t>Here are some additional options we’ve added to the PAL contribution remittance process to streamline it.</a:t>
            </a:r>
          </a:p>
          <a:p>
            <a:endParaRPr lang="en-US" sz="1200" b="0" dirty="0">
              <a:effectLst/>
              <a:latin typeface="Calibri" panose="020F0502020204030204" pitchFamily="34" charset="0"/>
              <a:ea typeface="MS PGothic"/>
              <a:cs typeface="Times New Roman" panose="02020603050405020304" pitchFamily="18" charset="0"/>
            </a:endParaRPr>
          </a:p>
          <a:p>
            <a:r>
              <a:rPr lang="en-US" sz="1200" b="0" dirty="0">
                <a:effectLst/>
                <a:latin typeface="Calibri" panose="020F0502020204030204" pitchFamily="34" charset="0"/>
                <a:ea typeface="MS PGothic"/>
                <a:cs typeface="Times New Roman" panose="02020603050405020304" pitchFamily="18" charset="0"/>
              </a:rPr>
              <a:t>You can cover off these special situations either in an </a:t>
            </a:r>
            <a:r>
              <a:rPr lang="en-US" sz="1200" b="1" dirty="0">
                <a:effectLst/>
                <a:latin typeface="Calibri" panose="020F0502020204030204" pitchFamily="34" charset="0"/>
                <a:ea typeface="MS PGothic"/>
                <a:cs typeface="Times New Roman" panose="02020603050405020304" pitchFamily="18" charset="0"/>
              </a:rPr>
              <a:t>initial remittance</a:t>
            </a:r>
            <a:r>
              <a:rPr lang="en-US" sz="1200" b="0" dirty="0">
                <a:effectLst/>
                <a:latin typeface="Calibri" panose="020F0502020204030204" pitchFamily="34" charset="0"/>
                <a:ea typeface="MS PGothic"/>
                <a:cs typeface="Times New Roman" panose="02020603050405020304" pitchFamily="18" charset="0"/>
              </a:rPr>
              <a:t> or as a </a:t>
            </a:r>
            <a:r>
              <a:rPr lang="en-US" sz="1200" b="1" dirty="0">
                <a:effectLst/>
                <a:latin typeface="Calibri" panose="020F0502020204030204" pitchFamily="34" charset="0"/>
                <a:ea typeface="MS PGothic"/>
                <a:cs typeface="Times New Roman" panose="02020603050405020304" pitchFamily="18" charset="0"/>
              </a:rPr>
              <a:t>revision to a pending remittance</a:t>
            </a:r>
            <a:r>
              <a:rPr lang="en-US" sz="1200" b="0" dirty="0">
                <a:effectLst/>
                <a:latin typeface="Calibri" panose="020F0502020204030204" pitchFamily="34" charset="0"/>
                <a:ea typeface="MS PGothic"/>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30000"/>
              </a:spcBef>
              <a:spcAft>
                <a:spcPct val="0"/>
              </a:spcAft>
              <a:defRPr/>
            </a:pP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26</a:t>
            </a:fld>
            <a:endParaRPr lang="en-CA" dirty="0"/>
          </a:p>
        </p:txBody>
      </p:sp>
    </p:spTree>
    <p:extLst>
      <p:ext uri="{BB962C8B-B14F-4D97-AF65-F5344CB8AC3E}">
        <p14:creationId xmlns:p14="http://schemas.microsoft.com/office/powerpoint/2010/main" val="491668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example, if you click “Yes” for “</a:t>
            </a:r>
            <a:r>
              <a:rPr lang="en-US" b="1" dirty="0"/>
              <a:t>Do you have any outstanding invoices you would like to include?</a:t>
            </a:r>
            <a:r>
              <a:rPr lang="en-US" dirty="0"/>
              <a:t>” </a:t>
            </a:r>
          </a:p>
          <a:p>
            <a:endParaRPr lang="en-US" dirty="0"/>
          </a:p>
          <a:p>
            <a:r>
              <a:rPr lang="en-US" dirty="0"/>
              <a:t>You can pay a </a:t>
            </a:r>
            <a:r>
              <a:rPr lang="en-US" b="1" dirty="0"/>
              <a:t>late contribution payment charge</a:t>
            </a:r>
            <a:r>
              <a:rPr lang="en-US" dirty="0"/>
              <a:t>.</a:t>
            </a:r>
          </a:p>
          <a:p>
            <a:pPr marL="0" indent="0">
              <a:buNone/>
            </a:pPr>
            <a:endParaRPr lang="en-US" dirty="0"/>
          </a:p>
          <a:p>
            <a:r>
              <a:rPr lang="en-US" dirty="0"/>
              <a:t>Simply include the </a:t>
            </a:r>
            <a:r>
              <a:rPr lang="en-US" b="1" dirty="0"/>
              <a:t>amount</a:t>
            </a:r>
            <a:r>
              <a:rPr lang="en-US" dirty="0"/>
              <a:t> in the field.</a:t>
            </a:r>
          </a:p>
        </p:txBody>
      </p:sp>
      <p:sp>
        <p:nvSpPr>
          <p:cNvPr id="4" name="Slide Number Placeholder 3"/>
          <p:cNvSpPr>
            <a:spLocks noGrp="1"/>
          </p:cNvSpPr>
          <p:nvPr>
            <p:ph type="sldNum" sz="quarter" idx="5"/>
          </p:nvPr>
        </p:nvSpPr>
        <p:spPr/>
        <p:txBody>
          <a:bodyPr/>
          <a:lstStyle/>
          <a:p>
            <a:fld id="{AB0E046A-A06C-4FDD-9947-F3EF771A3836}" type="slidenum">
              <a:rPr lang="en-CA" smtClean="0"/>
              <a:pPr/>
              <a:t>27</a:t>
            </a:fld>
            <a:endParaRPr lang="en-CA" dirty="0"/>
          </a:p>
        </p:txBody>
      </p:sp>
      <p:sp>
        <p:nvSpPr>
          <p:cNvPr id="6" name="Slide Image Placeholder 5">
            <a:extLst>
              <a:ext uri="{FF2B5EF4-FFF2-40B4-BE49-F238E27FC236}">
                <a16:creationId xmlns:a16="http://schemas.microsoft.com/office/drawing/2014/main" id="{CF271CD3-9E31-538C-7C89-6FA3CEAC9E23}"/>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3278738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click “Yes” to the question “</a:t>
            </a:r>
            <a:r>
              <a:rPr lang="en-US" b="1" dirty="0"/>
              <a:t>Do you have any balance due to CAAT from your annual reconciliation to remit?</a:t>
            </a:r>
            <a:r>
              <a:rPr lang="en-US" dirty="0"/>
              <a:t>” the field will expand.</a:t>
            </a:r>
          </a:p>
          <a:p>
            <a:endParaRPr lang="en-US" dirty="0"/>
          </a:p>
          <a:p>
            <a:r>
              <a:rPr lang="en-US" dirty="0"/>
              <a:t>You can select the </a:t>
            </a:r>
            <a:r>
              <a:rPr lang="en-US" b="1" dirty="0"/>
              <a:t>year</a:t>
            </a:r>
            <a:r>
              <a:rPr lang="en-US" dirty="0"/>
              <a:t> from the drop-down and include the </a:t>
            </a:r>
            <a:r>
              <a:rPr lang="en-US" b="1" dirty="0"/>
              <a:t>amount</a:t>
            </a:r>
            <a:r>
              <a:rPr lang="en-US" dirty="0"/>
              <a:t> — for both Member and Employer contributions.</a:t>
            </a:r>
          </a:p>
          <a:p>
            <a:endParaRPr lang="en-US" dirty="0"/>
          </a:p>
          <a:p>
            <a:r>
              <a:rPr lang="en-US" dirty="0"/>
              <a:t>And you can add a </a:t>
            </a:r>
            <a:r>
              <a:rPr lang="en-US" b="1" dirty="0"/>
              <a:t>comment</a:t>
            </a:r>
            <a:r>
              <a:rPr lang="en-US" dirty="0"/>
              <a:t> if you wish.</a:t>
            </a:r>
          </a:p>
          <a:p>
            <a:endParaRPr lang="en-US" dirty="0"/>
          </a:p>
          <a:p>
            <a:r>
              <a:rPr lang="en-US" dirty="0"/>
              <a:t>We’re skipping the next option, which asks “</a:t>
            </a:r>
            <a:r>
              <a:rPr lang="en-US" b="1" dirty="0"/>
              <a:t>Do you have any member contributions not previously reported to include?</a:t>
            </a:r>
            <a:r>
              <a:rPr lang="en-US" dirty="0"/>
              <a:t>” because it’s not applicable to you.</a:t>
            </a:r>
          </a:p>
        </p:txBody>
      </p:sp>
      <p:sp>
        <p:nvSpPr>
          <p:cNvPr id="4" name="Slide Number Placeholder 3"/>
          <p:cNvSpPr>
            <a:spLocks noGrp="1"/>
          </p:cNvSpPr>
          <p:nvPr>
            <p:ph type="sldNum" sz="quarter" idx="5"/>
          </p:nvPr>
        </p:nvSpPr>
        <p:spPr/>
        <p:txBody>
          <a:bodyPr/>
          <a:lstStyle/>
          <a:p>
            <a:fld id="{AB0E046A-A06C-4FDD-9947-F3EF771A3836}" type="slidenum">
              <a:rPr lang="en-CA" smtClean="0"/>
              <a:pPr/>
              <a:t>28</a:t>
            </a:fld>
            <a:endParaRPr lang="en-CA" dirty="0"/>
          </a:p>
        </p:txBody>
      </p:sp>
      <p:sp>
        <p:nvSpPr>
          <p:cNvPr id="6" name="Slide Image Placeholder 5">
            <a:extLst>
              <a:ext uri="{FF2B5EF4-FFF2-40B4-BE49-F238E27FC236}">
                <a16:creationId xmlns:a16="http://schemas.microsoft.com/office/drawing/2014/main" id="{CF271CD3-9E31-538C-7C89-6FA3CEAC9E23}"/>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246075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last option you have is to </a:t>
            </a:r>
            <a:r>
              <a:rPr lang="en-US" b="1" dirty="0"/>
              <a:t>add a credit amount</a:t>
            </a:r>
            <a:r>
              <a:rPr lang="en-US" dirty="0"/>
              <a:t> from your annual reconciliation.</a:t>
            </a:r>
          </a:p>
          <a:p>
            <a:pPr lvl="1"/>
            <a:r>
              <a:rPr lang="en-US" dirty="0"/>
              <a:t>Applying a credit will reduce the amount of your required monthly contribution remittance by the same amount.</a:t>
            </a:r>
          </a:p>
          <a:p>
            <a:endParaRPr lang="en-US" dirty="0"/>
          </a:p>
          <a:p>
            <a:r>
              <a:rPr lang="en-US" dirty="0"/>
              <a:t>Choose the applicable </a:t>
            </a:r>
            <a:r>
              <a:rPr lang="en-US" b="1" dirty="0"/>
              <a:t>year</a:t>
            </a:r>
            <a:r>
              <a:rPr lang="en-US" dirty="0"/>
              <a:t> from the drop-down for both the Member and Employer amounts.</a:t>
            </a:r>
          </a:p>
          <a:p>
            <a:endParaRPr lang="en-US" dirty="0"/>
          </a:p>
          <a:p>
            <a:r>
              <a:rPr lang="en-US" dirty="0"/>
              <a:t>Enter the </a:t>
            </a:r>
            <a:r>
              <a:rPr lang="en-US" b="1" dirty="0"/>
              <a:t>amount</a:t>
            </a:r>
            <a:r>
              <a:rPr lang="en-US" dirty="0"/>
              <a:t> for each, as applicable.</a:t>
            </a:r>
          </a:p>
          <a:p>
            <a:endParaRPr lang="en-US" dirty="0"/>
          </a:p>
          <a:p>
            <a:r>
              <a:rPr lang="en-US" dirty="0"/>
              <a:t>The system knows this is a credit, so will automatically show it as a negative amount — shown here by the parentheses.</a:t>
            </a:r>
          </a:p>
          <a:p>
            <a:endParaRPr lang="en-US" dirty="0"/>
          </a:p>
          <a:p>
            <a:r>
              <a:rPr lang="en-US" dirty="0"/>
              <a:t>And add a </a:t>
            </a:r>
            <a:r>
              <a:rPr lang="en-US" b="1" dirty="0"/>
              <a:t>comment</a:t>
            </a:r>
            <a:r>
              <a:rPr lang="en-US" dirty="0"/>
              <a:t> if you wish.</a:t>
            </a:r>
          </a:p>
        </p:txBody>
      </p:sp>
      <p:sp>
        <p:nvSpPr>
          <p:cNvPr id="4" name="Slide Number Placeholder 3"/>
          <p:cNvSpPr>
            <a:spLocks noGrp="1"/>
          </p:cNvSpPr>
          <p:nvPr>
            <p:ph type="sldNum" sz="quarter" idx="5"/>
          </p:nvPr>
        </p:nvSpPr>
        <p:spPr/>
        <p:txBody>
          <a:bodyPr/>
          <a:lstStyle/>
          <a:p>
            <a:fld id="{AB0E046A-A06C-4FDD-9947-F3EF771A3836}" type="slidenum">
              <a:rPr lang="en-CA" smtClean="0"/>
              <a:pPr/>
              <a:t>29</a:t>
            </a:fld>
            <a:endParaRPr lang="en-CA" dirty="0"/>
          </a:p>
        </p:txBody>
      </p:sp>
      <p:sp>
        <p:nvSpPr>
          <p:cNvPr id="6" name="Slide Image Placeholder 5">
            <a:extLst>
              <a:ext uri="{FF2B5EF4-FFF2-40B4-BE49-F238E27FC236}">
                <a16:creationId xmlns:a16="http://schemas.microsoft.com/office/drawing/2014/main" id="{CF271CD3-9E31-538C-7C89-6FA3CEAC9E23}"/>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76699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b="0" dirty="0">
                <a:ea typeface="MS PGothic"/>
              </a:rPr>
              <a:t>Let’s start with a few reminders about the contribution remittance process.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30000"/>
              </a:spcBef>
              <a:spcAft>
                <a:spcPct val="0"/>
              </a:spcAft>
              <a:defRPr/>
            </a:pP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3</a:t>
            </a:fld>
            <a:endParaRPr lang="en-CA" dirty="0"/>
          </a:p>
        </p:txBody>
      </p:sp>
    </p:spTree>
    <p:extLst>
      <p:ext uri="{BB962C8B-B14F-4D97-AF65-F5344CB8AC3E}">
        <p14:creationId xmlns:p14="http://schemas.microsoft.com/office/powerpoint/2010/main" val="131025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you update a record that was </a:t>
            </a:r>
            <a:r>
              <a:rPr lang="en-US" b="1" dirty="0"/>
              <a:t>Pending</a:t>
            </a:r>
            <a:r>
              <a:rPr lang="en-US" dirty="0"/>
              <a:t>, and this means your remittance amount is now higher, you can remit the </a:t>
            </a:r>
            <a:r>
              <a:rPr lang="en-US" b="1" dirty="0"/>
              <a:t>additional amount</a:t>
            </a:r>
            <a:r>
              <a:rPr lang="en-US" dirty="0"/>
              <a:t> required as part of your revision.</a:t>
            </a:r>
          </a:p>
          <a:p>
            <a:pPr lvl="1"/>
            <a:r>
              <a:rPr lang="en-US" dirty="0"/>
              <a:t>If the revision means your original remitted payment is </a:t>
            </a:r>
            <a:r>
              <a:rPr lang="en-US" b="1" dirty="0"/>
              <a:t>more</a:t>
            </a:r>
            <a:r>
              <a:rPr lang="en-US" dirty="0"/>
              <a:t> than required, then CAAT will issue you a credit for the difference.</a:t>
            </a:r>
          </a:p>
          <a:p>
            <a:pPr lvl="0"/>
            <a:endParaRPr lang="en-US" dirty="0"/>
          </a:p>
          <a:p>
            <a:pPr lvl="0"/>
            <a:r>
              <a:rPr lang="en-US" dirty="0"/>
              <a:t>If you’re making an additional payment, you’ll need to go through Steps 9 to 12 again, to choose your </a:t>
            </a:r>
            <a:r>
              <a:rPr lang="en-US" b="1" dirty="0"/>
              <a:t>payment date</a:t>
            </a:r>
            <a:r>
              <a:rPr lang="en-US" dirty="0"/>
              <a:t> and </a:t>
            </a:r>
            <a:r>
              <a:rPr lang="en-US" b="1" dirty="0"/>
              <a:t>method.</a:t>
            </a:r>
            <a:r>
              <a:rPr lang="en-US" dirty="0"/>
              <a:t> Then the </a:t>
            </a:r>
            <a:r>
              <a:rPr lang="en-US" b="1" dirty="0"/>
              <a:t>Employer authorization</a:t>
            </a:r>
            <a:r>
              <a:rPr lang="en-US" dirty="0"/>
              <a:t> will be populated automatically, and you’ll select </a:t>
            </a:r>
            <a:r>
              <a:rPr lang="en-US" b="1" dirty="0"/>
              <a:t>Send to CAAT</a:t>
            </a:r>
            <a:r>
              <a:rPr lang="en-US" dirty="0"/>
              <a:t>. </a:t>
            </a:r>
          </a:p>
          <a:p>
            <a:pPr lvl="0"/>
            <a:endParaRPr lang="en-US" dirty="0"/>
          </a:p>
          <a:p>
            <a:pPr lvl="0"/>
            <a:r>
              <a:rPr lang="en-US" dirty="0"/>
              <a:t>You’ll need to accept the </a:t>
            </a:r>
            <a:r>
              <a:rPr lang="en-US" b="1" dirty="0"/>
              <a:t>Terms of Use</a:t>
            </a:r>
            <a:r>
              <a:rPr lang="en-US" dirty="0"/>
              <a:t> and click </a:t>
            </a:r>
            <a:r>
              <a:rPr lang="en-US" b="1" dirty="0"/>
              <a:t>OK</a:t>
            </a:r>
            <a:r>
              <a:rPr lang="en-US" dirty="0"/>
              <a:t>.</a:t>
            </a:r>
          </a:p>
          <a:p>
            <a:pPr lvl="0"/>
            <a:endParaRPr lang="en-US" dirty="0"/>
          </a:p>
          <a:p>
            <a:pPr lvl="0"/>
            <a:r>
              <a:rPr lang="en-US" dirty="0"/>
              <a:t>If you’re paying by cheque, print or download a copy of your remittance to accompany the cheque.</a:t>
            </a:r>
          </a:p>
          <a:p>
            <a:pPr lvl="0"/>
            <a:endParaRPr lang="en-US" dirty="0"/>
          </a:p>
          <a:p>
            <a:pPr lvl="0"/>
            <a:r>
              <a:rPr lang="en-US" dirty="0"/>
              <a:t>And that is how simple and easy it is.</a:t>
            </a:r>
          </a:p>
        </p:txBody>
      </p:sp>
      <p:sp>
        <p:nvSpPr>
          <p:cNvPr id="4" name="Slide Number Placeholder 3"/>
          <p:cNvSpPr>
            <a:spLocks noGrp="1"/>
          </p:cNvSpPr>
          <p:nvPr>
            <p:ph type="sldNum" sz="quarter" idx="5"/>
          </p:nvPr>
        </p:nvSpPr>
        <p:spPr/>
        <p:txBody>
          <a:bodyPr/>
          <a:lstStyle/>
          <a:p>
            <a:fld id="{AB0E046A-A06C-4FDD-9947-F3EF771A3836}" type="slidenum">
              <a:rPr lang="en-CA" smtClean="0"/>
              <a:pPr/>
              <a:t>30</a:t>
            </a:fld>
            <a:endParaRPr lang="en-CA" dirty="0"/>
          </a:p>
        </p:txBody>
      </p:sp>
      <p:sp>
        <p:nvSpPr>
          <p:cNvPr id="7" name="Slide Image Placeholder 6">
            <a:extLst>
              <a:ext uri="{FF2B5EF4-FFF2-40B4-BE49-F238E27FC236}">
                <a16:creationId xmlns:a16="http://schemas.microsoft.com/office/drawing/2014/main" id="{6D137B9A-208F-E6E9-EDFD-EFE49874F8A6}"/>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3389941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endParaRPr lang="en-CA" dirty="0"/>
          </a:p>
          <a:p>
            <a:r>
              <a:rPr lang="en-CA" dirty="0"/>
              <a:t>This concludes our presentation for today.  </a:t>
            </a:r>
          </a:p>
          <a:p>
            <a:endParaRPr lang="en-CA" dirty="0"/>
          </a:p>
          <a:p>
            <a:r>
              <a:rPr lang="en-CA" dirty="0"/>
              <a:t>The slides from today’s session are available for download in the handouts section of the control panel. We will also be making a recording of this session available on our website. If you have any questions, please reach out to your employer Pension Analyst.</a:t>
            </a:r>
            <a:endParaRPr lang="en-CA" baseline="0" dirty="0"/>
          </a:p>
          <a:p>
            <a:endParaRPr lang="en-CA" baseline="0" dirty="0"/>
          </a:p>
          <a:p>
            <a:r>
              <a:rPr lang="en-CA" baseline="0" dirty="0"/>
              <a:t>Thanks again for attending and have a great day!</a:t>
            </a:r>
          </a:p>
        </p:txBody>
      </p:sp>
      <p:sp>
        <p:nvSpPr>
          <p:cNvPr id="4" name="Slide Number Placeholder 3"/>
          <p:cNvSpPr>
            <a:spLocks noGrp="1"/>
          </p:cNvSpPr>
          <p:nvPr>
            <p:ph type="sldNum" sz="quarter" idx="5"/>
          </p:nvPr>
        </p:nvSpPr>
        <p:spPr/>
        <p:txBody>
          <a:bodyPr/>
          <a:lstStyle/>
          <a:p>
            <a:fld id="{AB0E046A-A06C-4FDD-9947-F3EF771A3836}" type="slidenum">
              <a:rPr lang="en-CA" smtClean="0"/>
              <a:pPr/>
              <a:t>31</a:t>
            </a:fld>
            <a:endParaRPr lang="en-CA" dirty="0"/>
          </a:p>
        </p:txBody>
      </p:sp>
    </p:spTree>
    <p:extLst>
      <p:ext uri="{BB962C8B-B14F-4D97-AF65-F5344CB8AC3E}">
        <p14:creationId xmlns:p14="http://schemas.microsoft.com/office/powerpoint/2010/main" val="66403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Collecting member and employer contributions and remitting them on a timely basis is one of the most important responsibilities of all CAAT participating employers. </a:t>
            </a:r>
            <a:r>
              <a:rPr lang="en-US" b="0" i="0" dirty="0">
                <a:solidFill>
                  <a:srgbClr val="000000"/>
                </a:solidFill>
                <a:effectLst/>
                <a:latin typeface="Inter"/>
              </a:rPr>
              <a:t>Employers must remit contributions based on their payroll schedule and no less frequently than monthly. </a:t>
            </a:r>
            <a:endParaRPr lang="en-US" dirty="0"/>
          </a:p>
          <a:p>
            <a:endParaRPr lang="en-US"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Receiving accurate contribution data and the related funds on schedule allows CAAT to accurately calculate and report accrued pension amounts to CAAT plan members, and ultimately, pay members the lifetime pension they have earned. </a:t>
            </a:r>
          </a:p>
          <a:p>
            <a:pPr marL="0" indent="0">
              <a:buNone/>
            </a:pPr>
            <a:endParaRPr lang="en-US"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remittance identifies the </a:t>
            </a:r>
            <a:r>
              <a:rPr lang="en-US" b="1" dirty="0"/>
              <a:t>contribution amounts</a:t>
            </a:r>
            <a:r>
              <a:rPr lang="en-US" dirty="0"/>
              <a:t> from the employer and from the members and the </a:t>
            </a:r>
            <a:r>
              <a:rPr lang="en-US" b="1" dirty="0"/>
              <a:t>period</a:t>
            </a:r>
            <a:r>
              <a:rPr lang="en-US" dirty="0"/>
              <a:t> to which the contributions apply. </a:t>
            </a:r>
          </a:p>
          <a:p>
            <a:endParaRPr lang="en-US" sz="800" dirty="0"/>
          </a:p>
          <a:p>
            <a:r>
              <a:rPr lang="en-US" dirty="0"/>
              <a:t>Contributions are based on </a:t>
            </a:r>
            <a:r>
              <a:rPr lang="en-US" b="1" dirty="0"/>
              <a:t>eligible earnings</a:t>
            </a:r>
            <a:r>
              <a:rPr lang="en-US" dirty="0"/>
              <a:t> and are due to be received by CAAT on or before the 30th calendar day following the end of the month to which the contributions relate. That means, for example, that contributions for the month of February 2024 would normally have been due to be received by March 30</a:t>
            </a:r>
            <a:r>
              <a:rPr lang="en-US" baseline="30000" dirty="0"/>
              <a:t>th</a:t>
            </a:r>
            <a:r>
              <a:rPr lang="en-US" dirty="0"/>
              <a:t>.</a:t>
            </a:r>
          </a:p>
          <a:p>
            <a:endParaRPr lang="en-US" sz="800" dirty="0"/>
          </a:p>
          <a:p>
            <a:r>
              <a:rPr lang="en-US" dirty="0"/>
              <a:t>However, </a:t>
            </a:r>
            <a:r>
              <a:rPr lang="en-US" b="0" i="0" dirty="0">
                <a:solidFill>
                  <a:srgbClr val="000000"/>
                </a:solidFill>
                <a:effectLst/>
                <a:latin typeface="Inter"/>
              </a:rPr>
              <a:t>if the 30th day following the end of the month falls on a statutory holiday or a weekend, the due date for contributions will be the nearest business day </a:t>
            </a:r>
            <a:r>
              <a:rPr lang="en-US" b="0" i="1" dirty="0">
                <a:solidFill>
                  <a:srgbClr val="000000"/>
                </a:solidFill>
                <a:effectLst/>
                <a:latin typeface="Inter"/>
              </a:rPr>
              <a:t>before</a:t>
            </a:r>
            <a:r>
              <a:rPr lang="en-US" b="0" i="0" dirty="0">
                <a:solidFill>
                  <a:srgbClr val="000000"/>
                </a:solidFill>
                <a:effectLst/>
                <a:latin typeface="Inter"/>
              </a:rPr>
              <a:t> the 30th day.</a:t>
            </a:r>
            <a:endParaRPr lang="en-US" dirty="0"/>
          </a:p>
          <a:p>
            <a:endParaRPr lang="en-US" sz="800" b="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example, t</a:t>
            </a:r>
            <a:r>
              <a:rPr lang="en-US" dirty="0"/>
              <a:t>his happened in March 2024, because the 30</a:t>
            </a:r>
            <a:r>
              <a:rPr lang="en-US" baseline="30000" dirty="0"/>
              <a:t>th</a:t>
            </a:r>
            <a:r>
              <a:rPr lang="en-US" dirty="0"/>
              <a:t> was a Saturday, so that can’t be the due date</a:t>
            </a:r>
            <a:r>
              <a:rPr lang="en-US" b="0" dirty="0"/>
              <a:t> and the 29</a:t>
            </a:r>
            <a:r>
              <a:rPr lang="en-US" b="0" baseline="30000" dirty="0"/>
              <a:t>th</a:t>
            </a:r>
            <a:r>
              <a:rPr lang="en-US" b="0" dirty="0"/>
              <a:t> was a statutory holiday</a:t>
            </a:r>
            <a:r>
              <a:rPr lang="en-US" dirty="0"/>
              <a:t>, so the due date was the 28</a:t>
            </a:r>
            <a:r>
              <a:rPr lang="en-US" baseline="30000" dirty="0"/>
              <a:t>th</a:t>
            </a:r>
            <a:r>
              <a:rPr lang="en-US" dirty="0"/>
              <a:t>. For easy reference, the Employer Manual contains a list of the deadlines for each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contribution remittances received </a:t>
            </a:r>
            <a:r>
              <a:rPr lang="en-US" b="1" dirty="0"/>
              <a:t>after the due date </a:t>
            </a:r>
            <a:r>
              <a:rPr lang="en-US" dirty="0"/>
              <a:t>are subject to a </a:t>
            </a:r>
            <a:r>
              <a:rPr lang="en-US" b="1" dirty="0"/>
              <a:t>late payment charge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choose to remit contributions before the due date if you wish.</a:t>
            </a:r>
          </a:p>
          <a:p>
            <a:endParaRPr lang="en-US"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4</a:t>
            </a:fld>
            <a:endParaRPr lang="en-CA" dirty="0"/>
          </a:p>
        </p:txBody>
      </p:sp>
      <p:sp>
        <p:nvSpPr>
          <p:cNvPr id="7" name="Slide Image Placeholder 6">
            <a:extLst>
              <a:ext uri="{FF2B5EF4-FFF2-40B4-BE49-F238E27FC236}">
                <a16:creationId xmlns:a16="http://schemas.microsoft.com/office/drawing/2014/main" id="{FC792D26-2716-366E-6D6F-0BCCE22085BE}"/>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240684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Let’s look at the benefits of using PAL for remittances.</a:t>
            </a: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5</a:t>
            </a:fld>
            <a:endParaRPr lang="en-CA" dirty="0"/>
          </a:p>
        </p:txBody>
      </p:sp>
    </p:spTree>
    <p:extLst>
      <p:ext uri="{BB962C8B-B14F-4D97-AF65-F5344CB8AC3E}">
        <p14:creationId xmlns:p14="http://schemas.microsoft.com/office/powerpoint/2010/main" val="263083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There are many benefits to using PAL for remittances for both participating employers and for CAAT.</a:t>
            </a:r>
          </a:p>
          <a:p>
            <a:endParaRPr lang="en-US" dirty="0"/>
          </a:p>
          <a:p>
            <a:pPr lvl="1"/>
            <a:r>
              <a:rPr lang="en-US" dirty="0"/>
              <a:t>By incorporating the remittance process into PAL, </a:t>
            </a:r>
            <a:r>
              <a:rPr lang="en-US" b="1" dirty="0"/>
              <a:t>we’ve enhanced the portal experience for you</a:t>
            </a:r>
            <a:r>
              <a:rPr lang="en-US" dirty="0"/>
              <a:t> and the goal is saving you time. It saves time for CAAT staff as well.</a:t>
            </a:r>
          </a:p>
          <a:p>
            <a:pPr lvl="1"/>
            <a:endParaRPr lang="en-US" dirty="0"/>
          </a:p>
          <a:p>
            <a:pPr marL="3413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you’ll see later in this course, you’ll be able to see your </a:t>
            </a:r>
            <a:r>
              <a:rPr lang="en-US" b="1" dirty="0"/>
              <a:t>remittance history at a glance</a:t>
            </a:r>
            <a:r>
              <a:rPr lang="en-US" dirty="0"/>
              <a:t> in PAL. This may help with your own record-keeping and audit processes.</a:t>
            </a:r>
          </a:p>
          <a:p>
            <a:pPr lvl="1"/>
            <a:endParaRPr lang="en-US" dirty="0"/>
          </a:p>
          <a:p>
            <a:pPr lvl="1"/>
            <a:r>
              <a:rPr lang="en-US" dirty="0"/>
              <a:t>Also, when you’ve entered your remittance information and submitted it, you’ll receive a </a:t>
            </a:r>
            <a:r>
              <a:rPr lang="en-US" b="1" dirty="0"/>
              <a:t>downloadable confirmation statement</a:t>
            </a:r>
            <a:r>
              <a:rPr lang="en-US" dirty="0"/>
              <a:t>, which you can retain for your records. You can also use this document to accompany a cheque, although CAAT prefers that you use a cheque only if none of the other payment options work for you. For CAAT, the confirmation statement makes the process of matching funds with data faster, with less manual work.</a:t>
            </a:r>
          </a:p>
          <a:p>
            <a:pPr lvl="1"/>
            <a:endParaRPr lang="en-US" dirty="0"/>
          </a:p>
          <a:p>
            <a:pPr lvl="1"/>
            <a:r>
              <a:rPr lang="en-US" dirty="0"/>
              <a:t>You can include </a:t>
            </a:r>
            <a:r>
              <a:rPr lang="en-US" b="1" dirty="0"/>
              <a:t>regular payroll contributions</a:t>
            </a:r>
            <a:r>
              <a:rPr lang="en-US" dirty="0"/>
              <a:t> and also </a:t>
            </a:r>
            <a:r>
              <a:rPr lang="en-US" b="1" dirty="0"/>
              <a:t>contributions for pension purchases</a:t>
            </a:r>
            <a:r>
              <a:rPr lang="en-US" dirty="0"/>
              <a:t> into one remittance easily, and also apply a </a:t>
            </a:r>
            <a:r>
              <a:rPr lang="en-US" b="1" dirty="0"/>
              <a:t>credit</a:t>
            </a:r>
            <a:r>
              <a:rPr lang="en-US" dirty="0"/>
              <a:t>.</a:t>
            </a:r>
          </a:p>
          <a:p>
            <a:endParaRPr lang="en-US" dirty="0"/>
          </a:p>
          <a:p>
            <a:pPr lvl="1"/>
            <a:r>
              <a:rPr lang="en-US" dirty="0"/>
              <a:t>And if you forget something or make an error, you can </a:t>
            </a:r>
            <a:r>
              <a:rPr lang="en-US" b="1" dirty="0"/>
              <a:t>go back to a pending remittance</a:t>
            </a:r>
            <a:r>
              <a:rPr lang="en-US" dirty="0"/>
              <a:t> to edit it.</a:t>
            </a:r>
          </a:p>
          <a:p>
            <a:pPr lvl="1"/>
            <a:endParaRPr lang="en-US" dirty="0"/>
          </a:p>
          <a:p>
            <a:r>
              <a:rPr lang="en-US" dirty="0"/>
              <a:t>Let’s take a look.</a:t>
            </a:r>
          </a:p>
        </p:txBody>
      </p:sp>
      <p:sp>
        <p:nvSpPr>
          <p:cNvPr id="4" name="Slide Number Placeholder 3"/>
          <p:cNvSpPr>
            <a:spLocks noGrp="1"/>
          </p:cNvSpPr>
          <p:nvPr>
            <p:ph type="sldNum" sz="quarter" idx="5"/>
          </p:nvPr>
        </p:nvSpPr>
        <p:spPr/>
        <p:txBody>
          <a:bodyPr/>
          <a:lstStyle/>
          <a:p>
            <a:fld id="{AB0E046A-A06C-4FDD-9947-F3EF771A3836}" type="slidenum">
              <a:rPr lang="en-CA" smtClean="0"/>
              <a:pPr/>
              <a:t>6</a:t>
            </a:fld>
            <a:endParaRPr lang="en-CA" dirty="0"/>
          </a:p>
        </p:txBody>
      </p:sp>
      <p:sp>
        <p:nvSpPr>
          <p:cNvPr id="7" name="Slide Image Placeholder 6">
            <a:extLst>
              <a:ext uri="{FF2B5EF4-FFF2-40B4-BE49-F238E27FC236}">
                <a16:creationId xmlns:a16="http://schemas.microsoft.com/office/drawing/2014/main" id="{6A98FF60-6EAE-A39D-1992-390783FA54DA}"/>
              </a:ext>
            </a:extLst>
          </p:cNvPr>
          <p:cNvSpPr>
            <a:spLocks noGrp="1" noRot="1" noChangeAspect="1"/>
          </p:cNvSpPr>
          <p:nvPr>
            <p:ph type="sldImg"/>
          </p:nvPr>
        </p:nvSpPr>
        <p:spPr>
          <a:xfrm>
            <a:off x="685800" y="892175"/>
            <a:ext cx="5486400" cy="3086100"/>
          </a:xfrm>
        </p:spPr>
      </p:sp>
    </p:spTree>
    <p:extLst>
      <p:ext uri="{BB962C8B-B14F-4D97-AF65-F5344CB8AC3E}">
        <p14:creationId xmlns:p14="http://schemas.microsoft.com/office/powerpoint/2010/main" val="428388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Here’s a walk-through of the remittance process in PAL.</a:t>
            </a:r>
          </a:p>
          <a:p>
            <a:endParaRPr lang="en-CA" dirty="0"/>
          </a:p>
        </p:txBody>
      </p:sp>
      <p:sp>
        <p:nvSpPr>
          <p:cNvPr id="4" name="Slide Number Placeholder 3"/>
          <p:cNvSpPr>
            <a:spLocks noGrp="1"/>
          </p:cNvSpPr>
          <p:nvPr>
            <p:ph type="sldNum" sz="quarter" idx="5"/>
          </p:nvPr>
        </p:nvSpPr>
        <p:spPr/>
        <p:txBody>
          <a:bodyPr/>
          <a:lstStyle/>
          <a:p>
            <a:fld id="{AB0E046A-A06C-4FDD-9947-F3EF771A3836}" type="slidenum">
              <a:rPr lang="en-CA" smtClean="0"/>
              <a:pPr/>
              <a:t>7</a:t>
            </a:fld>
            <a:endParaRPr lang="en-CA" dirty="0"/>
          </a:p>
        </p:txBody>
      </p:sp>
    </p:spTree>
    <p:extLst>
      <p:ext uri="{BB962C8B-B14F-4D97-AF65-F5344CB8AC3E}">
        <p14:creationId xmlns:p14="http://schemas.microsoft.com/office/powerpoint/2010/main" val="408161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dirty="0"/>
              <a:t>Getting started is easy.</a:t>
            </a:r>
          </a:p>
          <a:p>
            <a:endParaRPr lang="en-US" dirty="0"/>
          </a:p>
          <a:p>
            <a:r>
              <a:rPr lang="en-US" dirty="0"/>
              <a:t>You’ll first need to log in to PAL. If you don’t yet have PAL login credentials, contact your employer Pension Analyst for assistance.</a:t>
            </a:r>
          </a:p>
          <a:p>
            <a:endParaRPr lang="en-US" dirty="0"/>
          </a:p>
          <a:p>
            <a:r>
              <a:rPr lang="en-US" dirty="0"/>
              <a:t>And you’ll find </a:t>
            </a:r>
            <a:r>
              <a:rPr lang="en-US" b="1" dirty="0"/>
              <a:t>Contribution remittance</a:t>
            </a:r>
            <a:r>
              <a:rPr lang="en-US" dirty="0"/>
              <a:t> in the left menu as the second-last item before </a:t>
            </a:r>
            <a:r>
              <a:rPr lang="en-US" b="1" dirty="0"/>
              <a:t>Help</a:t>
            </a:r>
            <a:r>
              <a:rPr lang="en-US" dirty="0"/>
              <a:t>.</a:t>
            </a:r>
          </a:p>
        </p:txBody>
      </p:sp>
      <p:sp>
        <p:nvSpPr>
          <p:cNvPr id="4" name="Slide Number Placeholder 3"/>
          <p:cNvSpPr>
            <a:spLocks noGrp="1"/>
          </p:cNvSpPr>
          <p:nvPr>
            <p:ph type="sldNum" sz="quarter" idx="5"/>
          </p:nvPr>
        </p:nvSpPr>
        <p:spPr/>
        <p:txBody>
          <a:bodyPr/>
          <a:lstStyle/>
          <a:p>
            <a:fld id="{AB0E046A-A06C-4FDD-9947-F3EF771A3836}" type="slidenum">
              <a:rPr lang="en-CA" smtClean="0"/>
              <a:pPr/>
              <a:t>8</a:t>
            </a:fld>
            <a:endParaRPr lang="en-CA" dirty="0"/>
          </a:p>
        </p:txBody>
      </p:sp>
    </p:spTree>
    <p:extLst>
      <p:ext uri="{BB962C8B-B14F-4D97-AF65-F5344CB8AC3E}">
        <p14:creationId xmlns:p14="http://schemas.microsoft.com/office/powerpoint/2010/main" val="174805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2175"/>
            <a:ext cx="5486400" cy="3086100"/>
          </a:xfrm>
        </p:spPr>
      </p:sp>
      <p:sp>
        <p:nvSpPr>
          <p:cNvPr id="3" name="Notes Placeholder 2"/>
          <p:cNvSpPr>
            <a:spLocks noGrp="1"/>
          </p:cNvSpPr>
          <p:nvPr>
            <p:ph type="body" idx="1"/>
          </p:nvPr>
        </p:nvSpPr>
        <p:spPr/>
        <p:txBody>
          <a:bodyPr/>
          <a:lstStyle/>
          <a:p>
            <a:r>
              <a:rPr lang="en-US" dirty="0"/>
              <a:t>On the first screen, you can </a:t>
            </a:r>
            <a:r>
              <a:rPr lang="en-US" b="1" dirty="0"/>
              <a:t>start a remittance submission</a:t>
            </a:r>
            <a:r>
              <a:rPr lang="en-US" b="0" dirty="0"/>
              <a:t>. </a:t>
            </a:r>
          </a:p>
          <a:p>
            <a:r>
              <a:rPr lang="en-US" b="0" dirty="0"/>
              <a:t>You have two options:</a:t>
            </a:r>
          </a:p>
          <a:p>
            <a:pPr lvl="1"/>
            <a:r>
              <a:rPr lang="en-US" b="0" dirty="0"/>
              <a:t>You can choose an </a:t>
            </a:r>
            <a:r>
              <a:rPr lang="en-US" b="1" dirty="0"/>
              <a:t>unreported pay period</a:t>
            </a:r>
            <a:r>
              <a:rPr lang="en-US" b="0" dirty="0"/>
              <a:t> — that is, you’re starting from scratch. </a:t>
            </a:r>
          </a:p>
          <a:p>
            <a:pPr lvl="1"/>
            <a:r>
              <a:rPr lang="en-US" b="0" dirty="0"/>
              <a:t>Or, you can choose a </a:t>
            </a:r>
            <a:r>
              <a:rPr lang="en-US" b="1" dirty="0"/>
              <a:t>reported pay period</a:t>
            </a:r>
            <a:r>
              <a:rPr lang="en-US" b="0" dirty="0"/>
              <a:t>, which means you’ve reported your data through </a:t>
            </a:r>
            <a:r>
              <a:rPr lang="en-US" b="0" dirty="0" err="1"/>
              <a:t>PBR</a:t>
            </a:r>
            <a:r>
              <a:rPr lang="en-US" b="0" dirty="0"/>
              <a:t>, and you want to remit contributions for that pay period.</a:t>
            </a:r>
          </a:p>
          <a:p>
            <a:endParaRPr lang="en-US" b="0" dirty="0"/>
          </a:p>
          <a:p>
            <a:r>
              <a:rPr lang="en-US" b="0" dirty="0"/>
              <a:t>Before we move on, notice that you can</a:t>
            </a:r>
            <a:r>
              <a:rPr lang="en-US" dirty="0"/>
              <a:t> also </a:t>
            </a:r>
            <a:r>
              <a:rPr lang="en-US" b="1" dirty="0"/>
              <a:t>view your remittance history</a:t>
            </a:r>
            <a:r>
              <a:rPr lang="en-US" b="0" dirty="0"/>
              <a:t> on this screen</a:t>
            </a:r>
            <a:r>
              <a:rPr lang="en-US" dirty="0"/>
              <a:t>. </a:t>
            </a:r>
          </a:p>
          <a:p>
            <a:endParaRPr lang="en-US" dirty="0"/>
          </a:p>
          <a:p>
            <a:r>
              <a:rPr lang="en-US" dirty="0"/>
              <a:t>We’ll look at that table in more detail when we look at revising a remittance.</a:t>
            </a:r>
          </a:p>
          <a:p>
            <a:pPr marL="0" indent="0">
              <a:buNone/>
            </a:pPr>
            <a:r>
              <a:rPr lang="en-US" dirty="0"/>
              <a:t> </a:t>
            </a:r>
          </a:p>
          <a:p>
            <a:r>
              <a:rPr lang="en-US" dirty="0"/>
              <a:t>Although we expect that most of you will want to use the </a:t>
            </a:r>
            <a:r>
              <a:rPr lang="en-US" b="1" dirty="0"/>
              <a:t>reported pay period</a:t>
            </a:r>
            <a:r>
              <a:rPr lang="en-US" dirty="0"/>
              <a:t> option, let’s look first at starting a remittance for an </a:t>
            </a:r>
            <a:r>
              <a:rPr lang="en-US" b="1" dirty="0"/>
              <a:t>unreported</a:t>
            </a:r>
            <a:r>
              <a:rPr lang="en-US" dirty="0"/>
              <a:t> </a:t>
            </a:r>
            <a:r>
              <a:rPr lang="en-US" b="1" dirty="0"/>
              <a:t>pay period</a:t>
            </a:r>
            <a:r>
              <a:rPr lang="en-US" dirty="0"/>
              <a:t>, because the two processes are very similar.</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AB0E046A-A06C-4FDD-9947-F3EF771A3836}" type="slidenum">
              <a:rPr lang="en-CA" smtClean="0"/>
              <a:pPr/>
              <a:t>9</a:t>
            </a:fld>
            <a:endParaRPr lang="en-CA" dirty="0"/>
          </a:p>
        </p:txBody>
      </p:sp>
    </p:spTree>
    <p:extLst>
      <p:ext uri="{BB962C8B-B14F-4D97-AF65-F5344CB8AC3E}">
        <p14:creationId xmlns:p14="http://schemas.microsoft.com/office/powerpoint/2010/main" val="1725121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1C6B08DC-5227-57AC-5392-75BAF7282D16}"/>
              </a:ext>
            </a:extLst>
          </p:cNvPr>
          <p:cNvSpPr/>
          <p:nvPr userDrawn="1"/>
        </p:nvSpPr>
        <p:spPr>
          <a:xfrm>
            <a:off x="-4104" y="0"/>
            <a:ext cx="12196105" cy="6858001"/>
          </a:xfrm>
          <a:custGeom>
            <a:avLst/>
            <a:gdLst>
              <a:gd name="connsiteX0" fmla="*/ 0 w 12196105"/>
              <a:gd name="connsiteY0" fmla="*/ 0 h 6858001"/>
              <a:gd name="connsiteX1" fmla="*/ 12196105 w 12196105"/>
              <a:gd name="connsiteY1" fmla="*/ 0 h 6858001"/>
              <a:gd name="connsiteX2" fmla="*/ 12196105 w 12196105"/>
              <a:gd name="connsiteY2" fmla="*/ 6858001 h 6858001"/>
              <a:gd name="connsiteX3" fmla="*/ 5589699 w 12196105"/>
              <a:gd name="connsiteY3" fmla="*/ 6858001 h 6858001"/>
              <a:gd name="connsiteX4" fmla="*/ 5305094 w 12196105"/>
              <a:gd name="connsiteY4" fmla="*/ 6661340 h 6858001"/>
              <a:gd name="connsiteX5" fmla="*/ 266610 w 12196105"/>
              <a:gd name="connsiteY5" fmla="*/ 2127205 h 6858001"/>
              <a:gd name="connsiteX6" fmla="*/ 0 w 12196105"/>
              <a:gd name="connsiteY6" fmla="*/ 18112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105" h="6858001">
                <a:moveTo>
                  <a:pt x="0" y="0"/>
                </a:moveTo>
                <a:lnTo>
                  <a:pt x="12196105" y="0"/>
                </a:lnTo>
                <a:lnTo>
                  <a:pt x="12196105" y="6858001"/>
                </a:lnTo>
                <a:lnTo>
                  <a:pt x="5589699" y="6858001"/>
                </a:lnTo>
                <a:lnTo>
                  <a:pt x="5305094" y="6661340"/>
                </a:lnTo>
                <a:cubicBezTo>
                  <a:pt x="3451825" y="5351767"/>
                  <a:pt x="1760366" y="3828424"/>
                  <a:pt x="266610" y="2127205"/>
                </a:cubicBezTo>
                <a:lnTo>
                  <a:pt x="0" y="1811296"/>
                </a:lnTo>
                <a:close/>
              </a:path>
            </a:pathLst>
          </a:custGeom>
          <a:gradFill flip="none" rotWithShape="1">
            <a:gsLst>
              <a:gs pos="0">
                <a:srgbClr val="B7D9EE"/>
              </a:gs>
              <a:gs pos="6600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43" name="Freeform: Shape 42">
            <a:extLst>
              <a:ext uri="{FF2B5EF4-FFF2-40B4-BE49-F238E27FC236}">
                <a16:creationId xmlns:a16="http://schemas.microsoft.com/office/drawing/2014/main" id="{51722F4E-2F68-46E3-27DE-A5E2EAB80DB1}"/>
              </a:ext>
            </a:extLst>
          </p:cNvPr>
          <p:cNvSpPr/>
          <p:nvPr userDrawn="1"/>
        </p:nvSpPr>
        <p:spPr>
          <a:xfrm>
            <a:off x="0" y="-2"/>
            <a:ext cx="4709160" cy="6887029"/>
          </a:xfrm>
          <a:custGeom>
            <a:avLst/>
            <a:gdLst>
              <a:gd name="connsiteX0" fmla="*/ 0 w 4709160"/>
              <a:gd name="connsiteY0" fmla="*/ 0 h 6887029"/>
              <a:gd name="connsiteX1" fmla="*/ 3407386 w 4709160"/>
              <a:gd name="connsiteY1" fmla="*/ 0 h 6887029"/>
              <a:gd name="connsiteX2" fmla="*/ 3448772 w 4709160"/>
              <a:gd name="connsiteY2" fmla="*/ 58200 h 6887029"/>
              <a:gd name="connsiteX3" fmla="*/ 4709160 w 4709160"/>
              <a:gd name="connsiteY3" fmla="*/ 4184428 h 6887029"/>
              <a:gd name="connsiteX4" fmla="*/ 4261344 w 4709160"/>
              <a:gd name="connsiteY4" fmla="*/ 6721919 h 6887029"/>
              <a:gd name="connsiteX5" fmla="*/ 4196243 w 4709160"/>
              <a:gd name="connsiteY5" fmla="*/ 6887029 h 6887029"/>
              <a:gd name="connsiteX6" fmla="*/ 0 w 4709160"/>
              <a:gd name="connsiteY6" fmla="*/ 6887029 h 688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160" h="6887029">
                <a:moveTo>
                  <a:pt x="0" y="0"/>
                </a:moveTo>
                <a:lnTo>
                  <a:pt x="3407386" y="0"/>
                </a:lnTo>
                <a:lnTo>
                  <a:pt x="3448772" y="58200"/>
                </a:lnTo>
                <a:cubicBezTo>
                  <a:pt x="4244516" y="1236055"/>
                  <a:pt x="4709160" y="2655980"/>
                  <a:pt x="4709160" y="4184428"/>
                </a:cubicBezTo>
                <a:cubicBezTo>
                  <a:pt x="4709160" y="5076022"/>
                  <a:pt x="4551052" y="5930689"/>
                  <a:pt x="4261344" y="6721919"/>
                </a:cubicBezTo>
                <a:lnTo>
                  <a:pt x="4196243" y="6887029"/>
                </a:lnTo>
                <a:lnTo>
                  <a:pt x="0" y="6887029"/>
                </a:lnTo>
                <a:close/>
              </a:path>
            </a:pathLst>
          </a:custGeom>
          <a:gradFill flip="none" rotWithShape="1">
            <a:gsLst>
              <a:gs pos="0">
                <a:srgbClr val="B3D7ED"/>
              </a:gs>
              <a:gs pos="61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2" name="Title 1">
            <a:extLst>
              <a:ext uri="{FF2B5EF4-FFF2-40B4-BE49-F238E27FC236}">
                <a16:creationId xmlns:a16="http://schemas.microsoft.com/office/drawing/2014/main" id="{E2FB2AB8-61F9-40E8-8855-C37A6894B534}"/>
              </a:ext>
            </a:extLst>
          </p:cNvPr>
          <p:cNvSpPr>
            <a:spLocks noGrp="1"/>
          </p:cNvSpPr>
          <p:nvPr>
            <p:ph type="ctrTitle"/>
          </p:nvPr>
        </p:nvSpPr>
        <p:spPr>
          <a:xfrm>
            <a:off x="981627" y="2017847"/>
            <a:ext cx="5512479" cy="1760473"/>
          </a:xfrm>
        </p:spPr>
        <p:txBody>
          <a:bodyPr anchor="t"/>
          <a:lstStyle>
            <a:lvl1pPr algn="l">
              <a:defRPr sz="6000">
                <a:solidFill>
                  <a:schemeClr val="tx2"/>
                </a:solidFill>
                <a:latin typeface="Arial" panose="020B0604020202020204" pitchFamily="34" charset="0"/>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EC54EF18-80D1-426F-803E-CB391609E4FC}"/>
              </a:ext>
            </a:extLst>
          </p:cNvPr>
          <p:cNvSpPr>
            <a:spLocks noGrp="1"/>
          </p:cNvSpPr>
          <p:nvPr>
            <p:ph type="subTitle" idx="1"/>
          </p:nvPr>
        </p:nvSpPr>
        <p:spPr>
          <a:xfrm>
            <a:off x="981627" y="3959916"/>
            <a:ext cx="5512479" cy="1220860"/>
          </a:xfr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13" name="Graphic 12">
            <a:extLst>
              <a:ext uri="{FF2B5EF4-FFF2-40B4-BE49-F238E27FC236}">
                <a16:creationId xmlns:a16="http://schemas.microsoft.com/office/drawing/2014/main" id="{FBBF7A0B-5109-4063-B068-4D8848B291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627" y="362585"/>
            <a:ext cx="1681268" cy="813072"/>
          </a:xfrm>
          <a:prstGeom prst="rect">
            <a:avLst/>
          </a:prstGeom>
        </p:spPr>
      </p:pic>
      <p:sp>
        <p:nvSpPr>
          <p:cNvPr id="8" name="Picture Placeholder 7">
            <a:extLst>
              <a:ext uri="{FF2B5EF4-FFF2-40B4-BE49-F238E27FC236}">
                <a16:creationId xmlns:a16="http://schemas.microsoft.com/office/drawing/2014/main" id="{FD0F4300-3250-4C39-B842-BE34B7D5E8C1}"/>
              </a:ext>
            </a:extLst>
          </p:cNvPr>
          <p:cNvSpPr>
            <a:spLocks noGrp="1"/>
          </p:cNvSpPr>
          <p:nvPr>
            <p:ph type="pic" sz="quarter" idx="11" hasCustomPrompt="1"/>
          </p:nvPr>
        </p:nvSpPr>
        <p:spPr>
          <a:xfrm>
            <a:off x="6679521" y="0"/>
            <a:ext cx="5512479" cy="6204857"/>
          </a:xfrm>
        </p:spPr>
        <p:txBody>
          <a:bodyPr/>
          <a:lstStyle>
            <a:lvl1pPr marL="0" indent="0">
              <a:buNone/>
              <a:defRPr>
                <a:latin typeface="Arial" panose="020B0604020202020204" pitchFamily="34" charset="0"/>
                <a:cs typeface="Arial" panose="020B0604020202020204" pitchFamily="34" charset="0"/>
              </a:defRPr>
            </a:lvl1pPr>
          </a:lstStyle>
          <a:p>
            <a:r>
              <a:rPr lang="en-US" dirty="0"/>
              <a:t>Click to insert picture</a:t>
            </a:r>
            <a:endParaRPr lang="en-CA" dirty="0"/>
          </a:p>
        </p:txBody>
      </p:sp>
      <p:sp>
        <p:nvSpPr>
          <p:cNvPr id="14" name="Content Placeholder 13">
            <a:extLst>
              <a:ext uri="{FF2B5EF4-FFF2-40B4-BE49-F238E27FC236}">
                <a16:creationId xmlns:a16="http://schemas.microsoft.com/office/drawing/2014/main" id="{8149CB3D-5D65-4F84-A2CC-73D9BCC851E2}"/>
              </a:ext>
            </a:extLst>
          </p:cNvPr>
          <p:cNvSpPr>
            <a:spLocks noGrp="1"/>
          </p:cNvSpPr>
          <p:nvPr>
            <p:ph sz="quarter" idx="12" hasCustomPrompt="1"/>
          </p:nvPr>
        </p:nvSpPr>
        <p:spPr>
          <a:xfrm>
            <a:off x="981075" y="5994400"/>
            <a:ext cx="3008313" cy="336420"/>
          </a:xfrm>
        </p:spPr>
        <p:txBody>
          <a:bodyPr>
            <a:normAutofit/>
          </a:bodyPr>
          <a:lstStyle>
            <a:lvl1pPr marL="0" indent="0">
              <a:buNone/>
              <a:defRPr sz="1400"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endParaRPr lang="en-CA" dirty="0"/>
          </a:p>
        </p:txBody>
      </p:sp>
      <p:sp>
        <p:nvSpPr>
          <p:cNvPr id="36" name="Freeform: Shape 35">
            <a:extLst>
              <a:ext uri="{FF2B5EF4-FFF2-40B4-BE49-F238E27FC236}">
                <a16:creationId xmlns:a16="http://schemas.microsoft.com/office/drawing/2014/main" id="{19848ACC-E51A-0CD2-FF68-86341103F4DE}"/>
              </a:ext>
            </a:extLst>
          </p:cNvPr>
          <p:cNvSpPr/>
          <p:nvPr userDrawn="1"/>
        </p:nvSpPr>
        <p:spPr>
          <a:xfrm>
            <a:off x="0" y="3668495"/>
            <a:ext cx="4549837" cy="3189507"/>
          </a:xfrm>
          <a:custGeom>
            <a:avLst/>
            <a:gdLst>
              <a:gd name="connsiteX0" fmla="*/ 0 w 4549837"/>
              <a:gd name="connsiteY0" fmla="*/ 0 h 3189507"/>
              <a:gd name="connsiteX1" fmla="*/ 30395 w 4549837"/>
              <a:gd name="connsiteY1" fmla="*/ 7015 h 3189507"/>
              <a:gd name="connsiteX2" fmla="*/ 4348013 w 4549837"/>
              <a:gd name="connsiteY2" fmla="*/ 2905693 h 3189507"/>
              <a:gd name="connsiteX3" fmla="*/ 4549837 w 4549837"/>
              <a:gd name="connsiteY3" fmla="*/ 3189507 h 3189507"/>
              <a:gd name="connsiteX4" fmla="*/ 0 w 4549837"/>
              <a:gd name="connsiteY4" fmla="*/ 3189507 h 318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837" h="3189507">
                <a:moveTo>
                  <a:pt x="0" y="0"/>
                </a:moveTo>
                <a:lnTo>
                  <a:pt x="30395" y="7015"/>
                </a:lnTo>
                <a:cubicBezTo>
                  <a:pt x="1781675" y="457600"/>
                  <a:pt x="3295879" y="1498824"/>
                  <a:pt x="4348013" y="2905693"/>
                </a:cubicBezTo>
                <a:lnTo>
                  <a:pt x="4549837" y="3189507"/>
                </a:lnTo>
                <a:lnTo>
                  <a:pt x="0" y="3189507"/>
                </a:lnTo>
                <a:close/>
              </a:path>
            </a:pathLst>
          </a:custGeom>
          <a:gradFill flip="none" rotWithShape="1">
            <a:gsLst>
              <a:gs pos="0">
                <a:srgbClr val="8AC541">
                  <a:alpha val="39000"/>
                </a:srgbClr>
              </a:gs>
              <a:gs pos="47000">
                <a:srgbClr val="8AC541">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Tree>
    <p:extLst>
      <p:ext uri="{BB962C8B-B14F-4D97-AF65-F5344CB8AC3E}">
        <p14:creationId xmlns:p14="http://schemas.microsoft.com/office/powerpoint/2010/main" val="413012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7AC7969-B2E7-693E-2C63-24C7A40F0B47}"/>
              </a:ext>
            </a:extLst>
          </p:cNvPr>
          <p:cNvSpPr/>
          <p:nvPr userDrawn="1"/>
        </p:nvSpPr>
        <p:spPr>
          <a:xfrm>
            <a:off x="0" y="0"/>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8" name="Freeform: Shape 7">
            <a:extLst>
              <a:ext uri="{FF2B5EF4-FFF2-40B4-BE49-F238E27FC236}">
                <a16:creationId xmlns:a16="http://schemas.microsoft.com/office/drawing/2014/main" id="{A5895B2C-1DED-4FCE-494C-F81B907C3287}"/>
              </a:ext>
            </a:extLst>
          </p:cNvPr>
          <p:cNvSpPr/>
          <p:nvPr userDrawn="1"/>
        </p:nvSpPr>
        <p:spPr>
          <a:xfrm rot="10800000">
            <a:off x="6702438" y="1218228"/>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0">
                <a:srgbClr val="7FC34F">
                  <a:alpha val="44000"/>
                </a:srgbClr>
              </a:gs>
              <a:gs pos="36000">
                <a:srgbClr val="8AC541">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2" name="Title 1">
            <a:extLst>
              <a:ext uri="{FF2B5EF4-FFF2-40B4-BE49-F238E27FC236}">
                <a16:creationId xmlns:a16="http://schemas.microsoft.com/office/drawing/2014/main" id="{DBA29BEC-ED6B-4F3F-AAFD-C8B7104D10F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639CC87-1013-4196-B2F9-E22EDBF78D6A}"/>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8446B-4486-4926-8BD7-D73871C5FF01}"/>
              </a:ext>
            </a:extLst>
          </p:cNvPr>
          <p:cNvSpPr>
            <a:spLocks noGrp="1"/>
          </p:cNvSpPr>
          <p:nvPr>
            <p:ph sz="half" idx="2"/>
          </p:nvPr>
        </p:nvSpPr>
        <p:spPr>
          <a:xfrm>
            <a:off x="839788" y="2505075"/>
            <a:ext cx="5157787" cy="318816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7B583BF9-53DD-4998-9F52-56C37550628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6995F-3DB4-492E-BEAA-0FE0A0FB01DA}"/>
              </a:ext>
            </a:extLst>
          </p:cNvPr>
          <p:cNvSpPr>
            <a:spLocks noGrp="1"/>
          </p:cNvSpPr>
          <p:nvPr>
            <p:ph sz="quarter" idx="4"/>
          </p:nvPr>
        </p:nvSpPr>
        <p:spPr>
          <a:xfrm>
            <a:off x="6172200" y="2505075"/>
            <a:ext cx="5183188" cy="318816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8">
            <a:extLst>
              <a:ext uri="{FF2B5EF4-FFF2-40B4-BE49-F238E27FC236}">
                <a16:creationId xmlns:a16="http://schemas.microsoft.com/office/drawing/2014/main" id="{249AB88E-C2E1-4AC6-9C60-C6E9F14D6FCB}"/>
              </a:ext>
            </a:extLst>
          </p:cNvPr>
          <p:cNvSpPr>
            <a:spLocks noGrp="1"/>
          </p:cNvSpPr>
          <p:nvPr>
            <p:ph type="sldNum" sz="quarter" idx="12"/>
          </p:nvPr>
        </p:nvSpPr>
        <p:spPr/>
        <p:txBody>
          <a:bodyPr/>
          <a:lstStyle/>
          <a:p>
            <a:fld id="{E7016582-76BD-4105-BD36-32B8CD61AE98}" type="slidenum">
              <a:rPr lang="en-CA" smtClean="0"/>
              <a:t>‹#›</a:t>
            </a:fld>
            <a:endParaRPr lang="en-CA" dirty="0"/>
          </a:p>
        </p:txBody>
      </p:sp>
      <p:cxnSp>
        <p:nvCxnSpPr>
          <p:cNvPr id="12" name="Straight Connector 11">
            <a:extLst>
              <a:ext uri="{FF2B5EF4-FFF2-40B4-BE49-F238E27FC236}">
                <a16:creationId xmlns:a16="http://schemas.microsoft.com/office/drawing/2014/main" id="{A896A0D1-84D9-4C58-BBEE-9F190FCB4F5A}"/>
              </a:ext>
            </a:extLst>
          </p:cNvPr>
          <p:cNvCxnSpPr>
            <a:cxnSpLocks/>
          </p:cNvCxnSpPr>
          <p:nvPr userDrawn="1"/>
        </p:nvCxnSpPr>
        <p:spPr>
          <a:xfrm>
            <a:off x="6096000" y="1825625"/>
            <a:ext cx="0" cy="386761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1">
            <a:extLst>
              <a:ext uri="{FF2B5EF4-FFF2-40B4-BE49-F238E27FC236}">
                <a16:creationId xmlns:a16="http://schemas.microsoft.com/office/drawing/2014/main" id="{0DEB5963-1B87-5677-DEE0-87E538BF9439}"/>
              </a:ext>
            </a:extLst>
          </p:cNvPr>
          <p:cNvSpPr>
            <a:spLocks noGrp="1"/>
          </p:cNvSpPr>
          <p:nvPr>
            <p:ph type="body" sz="quarter" idx="13" hasCustomPrompt="1"/>
          </p:nvPr>
        </p:nvSpPr>
        <p:spPr>
          <a:xfrm>
            <a:off x="838200" y="5828180"/>
            <a:ext cx="10515600"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5499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B4612DB-5437-0497-4EE2-0CCD5C525136}"/>
              </a:ext>
            </a:extLst>
          </p:cNvPr>
          <p:cNvSpPr/>
          <p:nvPr userDrawn="1"/>
        </p:nvSpPr>
        <p:spPr>
          <a:xfrm>
            <a:off x="-1" y="-1"/>
            <a:ext cx="8839201" cy="6905136"/>
          </a:xfrm>
          <a:custGeom>
            <a:avLst/>
            <a:gdLst>
              <a:gd name="connsiteX0" fmla="*/ 0 w 8839201"/>
              <a:gd name="connsiteY0" fmla="*/ 0 h 6905136"/>
              <a:gd name="connsiteX1" fmla="*/ 8839201 w 8839201"/>
              <a:gd name="connsiteY1" fmla="*/ 0 h 6905136"/>
              <a:gd name="connsiteX2" fmla="*/ 8723992 w 8839201"/>
              <a:gd name="connsiteY2" fmla="*/ 499173 h 6905136"/>
              <a:gd name="connsiteX3" fmla="*/ 4746198 w 8839201"/>
              <a:gd name="connsiteY3" fmla="*/ 6721667 h 6905136"/>
              <a:gd name="connsiteX4" fmla="*/ 4514876 w 8839201"/>
              <a:gd name="connsiteY4" fmla="*/ 6905136 h 6905136"/>
              <a:gd name="connsiteX5" fmla="*/ 0 w 8839201"/>
              <a:gd name="connsiteY5" fmla="*/ 6905136 h 690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9201" h="6905136">
                <a:moveTo>
                  <a:pt x="0" y="0"/>
                </a:moveTo>
                <a:lnTo>
                  <a:pt x="8839201" y="0"/>
                </a:lnTo>
                <a:lnTo>
                  <a:pt x="8723992" y="499173"/>
                </a:lnTo>
                <a:cubicBezTo>
                  <a:pt x="8085958" y="2979012"/>
                  <a:pt x="6667574" y="5145629"/>
                  <a:pt x="4746198" y="6721667"/>
                </a:cubicBezTo>
                <a:lnTo>
                  <a:pt x="4514876" y="6905136"/>
                </a:lnTo>
                <a:lnTo>
                  <a:pt x="0" y="6905136"/>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18" name="Freeform: Shape 17">
            <a:extLst>
              <a:ext uri="{FF2B5EF4-FFF2-40B4-BE49-F238E27FC236}">
                <a16:creationId xmlns:a16="http://schemas.microsoft.com/office/drawing/2014/main" id="{5539130B-51CC-35B8-8877-B45A53226791}"/>
              </a:ext>
            </a:extLst>
          </p:cNvPr>
          <p:cNvSpPr/>
          <p:nvPr userDrawn="1"/>
        </p:nvSpPr>
        <p:spPr>
          <a:xfrm flipH="1">
            <a:off x="3450601" y="-2"/>
            <a:ext cx="8728700" cy="6905137"/>
          </a:xfrm>
          <a:custGeom>
            <a:avLst/>
            <a:gdLst>
              <a:gd name="connsiteX0" fmla="*/ 8728700 w 8728700"/>
              <a:gd name="connsiteY0" fmla="*/ 0 h 6905137"/>
              <a:gd name="connsiteX1" fmla="*/ 0 w 8728700"/>
              <a:gd name="connsiteY1" fmla="*/ 0 h 6905137"/>
              <a:gd name="connsiteX2" fmla="*/ 0 w 8728700"/>
              <a:gd name="connsiteY2" fmla="*/ 6905137 h 6905137"/>
              <a:gd name="connsiteX3" fmla="*/ 4347226 w 8728700"/>
              <a:gd name="connsiteY3" fmla="*/ 6905137 h 6905137"/>
              <a:gd name="connsiteX4" fmla="*/ 4383194 w 8728700"/>
              <a:gd name="connsiteY4" fmla="*/ 6878489 h 6905137"/>
              <a:gd name="connsiteX5" fmla="*/ 8614932 w 8728700"/>
              <a:gd name="connsiteY5" fmla="*/ 492933 h 69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8700" h="6905137">
                <a:moveTo>
                  <a:pt x="8728700" y="0"/>
                </a:moveTo>
                <a:lnTo>
                  <a:pt x="0" y="0"/>
                </a:lnTo>
                <a:lnTo>
                  <a:pt x="0" y="6905137"/>
                </a:lnTo>
                <a:lnTo>
                  <a:pt x="4347226" y="6905137"/>
                </a:lnTo>
                <a:lnTo>
                  <a:pt x="4383194" y="6878489"/>
                </a:lnTo>
                <a:cubicBezTo>
                  <a:pt x="6434650" y="5305660"/>
                  <a:pt x="7951713" y="3070657"/>
                  <a:pt x="8614932" y="492933"/>
                </a:cubicBez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8" name="Title 1">
            <a:extLst>
              <a:ext uri="{FF2B5EF4-FFF2-40B4-BE49-F238E27FC236}">
                <a16:creationId xmlns:a16="http://schemas.microsoft.com/office/drawing/2014/main" id="{5C4596FC-AC5D-4834-BF70-98B781B01CA5}"/>
              </a:ext>
            </a:extLst>
          </p:cNvPr>
          <p:cNvSpPr>
            <a:spLocks noGrp="1"/>
          </p:cNvSpPr>
          <p:nvPr>
            <p:ph type="title" hasCustomPrompt="1"/>
          </p:nvPr>
        </p:nvSpPr>
        <p:spPr>
          <a:xfrm>
            <a:off x="831850" y="3429000"/>
            <a:ext cx="10515600" cy="904352"/>
          </a:xfrm>
        </p:spPr>
        <p:txBody>
          <a:bodyPr anchor="t">
            <a:normAutofit/>
          </a:bodyPr>
          <a:lstStyle>
            <a:lvl1pPr algn="ctr">
              <a:defRPr sz="7200"/>
            </a:lvl1pPr>
          </a:lstStyle>
          <a:p>
            <a:r>
              <a:rPr lang="en-US" dirty="0"/>
              <a:t>Master title style</a:t>
            </a:r>
            <a:endParaRPr lang="en-CA" dirty="0"/>
          </a:p>
        </p:txBody>
      </p:sp>
      <p:pic>
        <p:nvPicPr>
          <p:cNvPr id="5" name="Graphic 4">
            <a:extLst>
              <a:ext uri="{FF2B5EF4-FFF2-40B4-BE49-F238E27FC236}">
                <a16:creationId xmlns:a16="http://schemas.microsoft.com/office/drawing/2014/main" id="{3EE2E298-C097-426C-8920-15D92329FB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6665" y="1836216"/>
            <a:ext cx="1538670" cy="1230936"/>
          </a:xfrm>
          <a:prstGeom prst="rect">
            <a:avLst/>
          </a:prstGeom>
        </p:spPr>
      </p:pic>
    </p:spTree>
    <p:extLst>
      <p:ext uri="{BB962C8B-B14F-4D97-AF65-F5344CB8AC3E}">
        <p14:creationId xmlns:p14="http://schemas.microsoft.com/office/powerpoint/2010/main" val="242513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amp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29276A7-5907-E3D4-DBE8-953C427424DD}"/>
              </a:ext>
            </a:extLst>
          </p:cNvPr>
          <p:cNvSpPr/>
          <p:nvPr userDrawn="1"/>
        </p:nvSpPr>
        <p:spPr>
          <a:xfrm>
            <a:off x="0" y="0"/>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5" name="Freeform: Shape 4">
            <a:extLst>
              <a:ext uri="{FF2B5EF4-FFF2-40B4-BE49-F238E27FC236}">
                <a16:creationId xmlns:a16="http://schemas.microsoft.com/office/drawing/2014/main" id="{7156D8F7-779E-DEB9-3AA6-234668FF90BB}"/>
              </a:ext>
            </a:extLst>
          </p:cNvPr>
          <p:cNvSpPr/>
          <p:nvPr userDrawn="1"/>
        </p:nvSpPr>
        <p:spPr>
          <a:xfrm rot="10800000">
            <a:off x="6702438" y="1218228"/>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0">
                <a:srgbClr val="7FC34F">
                  <a:alpha val="44000"/>
                </a:srgbClr>
              </a:gs>
              <a:gs pos="36000">
                <a:srgbClr val="8AC541">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2" name="Title 1">
            <a:extLst>
              <a:ext uri="{FF2B5EF4-FFF2-40B4-BE49-F238E27FC236}">
                <a16:creationId xmlns:a16="http://schemas.microsoft.com/office/drawing/2014/main" id="{E619AB0C-020F-4E85-9484-A80B317C0C11}"/>
              </a:ext>
            </a:extLst>
          </p:cNvPr>
          <p:cNvSpPr>
            <a:spLocks noGrp="1"/>
          </p:cNvSpPr>
          <p:nvPr>
            <p:ph type="title"/>
          </p:nvPr>
        </p:nvSpPr>
        <p:spPr>
          <a:xfrm>
            <a:off x="839788" y="4149796"/>
            <a:ext cx="3932237" cy="1600200"/>
          </a:xfrm>
        </p:spPr>
        <p:txBody>
          <a:bodyPr anchor="t"/>
          <a:lstStyle>
            <a:lvl1pPr algn="ctr">
              <a:defRPr sz="3200"/>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C00E5085-1A87-45B7-BFFB-54A7B798B44F}"/>
              </a:ext>
            </a:extLst>
          </p:cNvPr>
          <p:cNvSpPr>
            <a:spLocks noGrp="1"/>
          </p:cNvSpPr>
          <p:nvPr>
            <p:ph idx="1"/>
          </p:nvPr>
        </p:nvSpPr>
        <p:spPr>
          <a:xfrm>
            <a:off x="5183188" y="2100105"/>
            <a:ext cx="6172200" cy="3649891"/>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6">
            <a:extLst>
              <a:ext uri="{FF2B5EF4-FFF2-40B4-BE49-F238E27FC236}">
                <a16:creationId xmlns:a16="http://schemas.microsoft.com/office/drawing/2014/main" id="{C4CE42E5-BBB3-4F99-B3B0-DA1ADAB92C2B}"/>
              </a:ext>
            </a:extLst>
          </p:cNvPr>
          <p:cNvSpPr>
            <a:spLocks noGrp="1"/>
          </p:cNvSpPr>
          <p:nvPr>
            <p:ph type="sldNum" sz="quarter" idx="12"/>
          </p:nvPr>
        </p:nvSpPr>
        <p:spPr/>
        <p:txBody>
          <a:bodyPr/>
          <a:lstStyle/>
          <a:p>
            <a:fld id="{E7016582-76BD-4105-BD36-32B8CD61AE98}" type="slidenum">
              <a:rPr lang="en-CA" smtClean="0"/>
              <a:t>‹#›</a:t>
            </a:fld>
            <a:endParaRPr lang="en-CA" dirty="0"/>
          </a:p>
        </p:txBody>
      </p:sp>
      <p:sp>
        <p:nvSpPr>
          <p:cNvPr id="11" name="Picture Placeholder 10">
            <a:extLst>
              <a:ext uri="{FF2B5EF4-FFF2-40B4-BE49-F238E27FC236}">
                <a16:creationId xmlns:a16="http://schemas.microsoft.com/office/drawing/2014/main" id="{05795CEF-1E1F-4F61-A278-0E3C8703CE25}"/>
              </a:ext>
            </a:extLst>
          </p:cNvPr>
          <p:cNvSpPr>
            <a:spLocks noGrp="1"/>
          </p:cNvSpPr>
          <p:nvPr>
            <p:ph type="pic" sz="quarter" idx="13"/>
          </p:nvPr>
        </p:nvSpPr>
        <p:spPr>
          <a:xfrm>
            <a:off x="1145321" y="1108004"/>
            <a:ext cx="3321172" cy="2861096"/>
          </a:xfrm>
        </p:spPr>
        <p:txBody>
          <a:bodyPr/>
          <a:lstStyle>
            <a:lvl1pPr marL="0" indent="0">
              <a:buNone/>
              <a:defRPr/>
            </a:lvl1pPr>
          </a:lstStyle>
          <a:p>
            <a:r>
              <a:rPr lang="en-US" dirty="0"/>
              <a:t>Click icon to add picture</a:t>
            </a:r>
            <a:endParaRPr lang="en-CA" dirty="0"/>
          </a:p>
        </p:txBody>
      </p:sp>
    </p:spTree>
    <p:extLst>
      <p:ext uri="{BB962C8B-B14F-4D97-AF65-F5344CB8AC3E}">
        <p14:creationId xmlns:p14="http://schemas.microsoft.com/office/powerpoint/2010/main" val="173241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B55C11D-67C0-4A73-1CF2-DC5D41E509B0}"/>
              </a:ext>
            </a:extLst>
          </p:cNvPr>
          <p:cNvSpPr/>
          <p:nvPr userDrawn="1"/>
        </p:nvSpPr>
        <p:spPr>
          <a:xfrm>
            <a:off x="-1" y="-1"/>
            <a:ext cx="8839201" cy="6905136"/>
          </a:xfrm>
          <a:custGeom>
            <a:avLst/>
            <a:gdLst>
              <a:gd name="connsiteX0" fmla="*/ 0 w 8839201"/>
              <a:gd name="connsiteY0" fmla="*/ 0 h 6905136"/>
              <a:gd name="connsiteX1" fmla="*/ 8839201 w 8839201"/>
              <a:gd name="connsiteY1" fmla="*/ 0 h 6905136"/>
              <a:gd name="connsiteX2" fmla="*/ 8723992 w 8839201"/>
              <a:gd name="connsiteY2" fmla="*/ 499173 h 6905136"/>
              <a:gd name="connsiteX3" fmla="*/ 4746198 w 8839201"/>
              <a:gd name="connsiteY3" fmla="*/ 6721667 h 6905136"/>
              <a:gd name="connsiteX4" fmla="*/ 4514876 w 8839201"/>
              <a:gd name="connsiteY4" fmla="*/ 6905136 h 6905136"/>
              <a:gd name="connsiteX5" fmla="*/ 0 w 8839201"/>
              <a:gd name="connsiteY5" fmla="*/ 6905136 h 690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9201" h="6905136">
                <a:moveTo>
                  <a:pt x="0" y="0"/>
                </a:moveTo>
                <a:lnTo>
                  <a:pt x="8839201" y="0"/>
                </a:lnTo>
                <a:lnTo>
                  <a:pt x="8723992" y="499173"/>
                </a:lnTo>
                <a:cubicBezTo>
                  <a:pt x="8085958" y="2979012"/>
                  <a:pt x="6667574" y="5145629"/>
                  <a:pt x="4746198" y="6721667"/>
                </a:cubicBezTo>
                <a:lnTo>
                  <a:pt x="4514876" y="6905136"/>
                </a:lnTo>
                <a:lnTo>
                  <a:pt x="0" y="6905136"/>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3" name="Freeform: Shape 2">
            <a:extLst>
              <a:ext uri="{FF2B5EF4-FFF2-40B4-BE49-F238E27FC236}">
                <a16:creationId xmlns:a16="http://schemas.microsoft.com/office/drawing/2014/main" id="{CD81E838-7A7C-8CD3-8B34-079522CF030D}"/>
              </a:ext>
            </a:extLst>
          </p:cNvPr>
          <p:cNvSpPr/>
          <p:nvPr userDrawn="1"/>
        </p:nvSpPr>
        <p:spPr>
          <a:xfrm flipH="1">
            <a:off x="3464047" y="-2"/>
            <a:ext cx="8728700" cy="6905137"/>
          </a:xfrm>
          <a:custGeom>
            <a:avLst/>
            <a:gdLst>
              <a:gd name="connsiteX0" fmla="*/ 8728700 w 8728700"/>
              <a:gd name="connsiteY0" fmla="*/ 0 h 6905137"/>
              <a:gd name="connsiteX1" fmla="*/ 0 w 8728700"/>
              <a:gd name="connsiteY1" fmla="*/ 0 h 6905137"/>
              <a:gd name="connsiteX2" fmla="*/ 0 w 8728700"/>
              <a:gd name="connsiteY2" fmla="*/ 6905137 h 6905137"/>
              <a:gd name="connsiteX3" fmla="*/ 4347226 w 8728700"/>
              <a:gd name="connsiteY3" fmla="*/ 6905137 h 6905137"/>
              <a:gd name="connsiteX4" fmla="*/ 4383194 w 8728700"/>
              <a:gd name="connsiteY4" fmla="*/ 6878489 h 6905137"/>
              <a:gd name="connsiteX5" fmla="*/ 8614932 w 8728700"/>
              <a:gd name="connsiteY5" fmla="*/ 492933 h 69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8700" h="6905137">
                <a:moveTo>
                  <a:pt x="8728700" y="0"/>
                </a:moveTo>
                <a:lnTo>
                  <a:pt x="0" y="0"/>
                </a:lnTo>
                <a:lnTo>
                  <a:pt x="0" y="6905137"/>
                </a:lnTo>
                <a:lnTo>
                  <a:pt x="4347226" y="6905137"/>
                </a:lnTo>
                <a:lnTo>
                  <a:pt x="4383194" y="6878489"/>
                </a:lnTo>
                <a:cubicBezTo>
                  <a:pt x="6434650" y="5305660"/>
                  <a:pt x="7951713" y="3070657"/>
                  <a:pt x="8614932" y="492933"/>
                </a:cubicBez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Content Placeholder 2">
            <a:extLst>
              <a:ext uri="{FF2B5EF4-FFF2-40B4-BE49-F238E27FC236}">
                <a16:creationId xmlns:a16="http://schemas.microsoft.com/office/drawing/2014/main" id="{FA947A01-8FE2-427E-AB73-B8C405926A08}"/>
              </a:ext>
            </a:extLst>
          </p:cNvPr>
          <p:cNvSpPr>
            <a:spLocks noGrp="1"/>
          </p:cNvSpPr>
          <p:nvPr>
            <p:ph idx="1"/>
          </p:nvPr>
        </p:nvSpPr>
        <p:spPr>
          <a:xfrm>
            <a:off x="2068286" y="1943433"/>
            <a:ext cx="8055428" cy="3201323"/>
          </a:xfrm>
        </p:spPr>
        <p:txBody>
          <a:bodyPr/>
          <a:lstStyle>
            <a:lvl1pPr marL="0" indent="0">
              <a:buNone/>
              <a:defRPr/>
            </a:lvl1pPr>
          </a:lstStyle>
          <a:p>
            <a:pPr lvl="0"/>
            <a:r>
              <a:rPr lang="en-US"/>
              <a:t>Click to edit Master text styles</a:t>
            </a:r>
          </a:p>
        </p:txBody>
      </p:sp>
      <p:pic>
        <p:nvPicPr>
          <p:cNvPr id="10" name="Graphic 9">
            <a:extLst>
              <a:ext uri="{FF2B5EF4-FFF2-40B4-BE49-F238E27FC236}">
                <a16:creationId xmlns:a16="http://schemas.microsoft.com/office/drawing/2014/main" id="{4E601BB3-DF4B-4355-AEF7-234F2AD722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11827" y="856051"/>
            <a:ext cx="968346" cy="755782"/>
          </a:xfrm>
          <a:prstGeom prst="rect">
            <a:avLst/>
          </a:prstGeom>
        </p:spPr>
      </p:pic>
      <p:sp>
        <p:nvSpPr>
          <p:cNvPr id="12" name="Text Placeholder 11">
            <a:extLst>
              <a:ext uri="{FF2B5EF4-FFF2-40B4-BE49-F238E27FC236}">
                <a16:creationId xmlns:a16="http://schemas.microsoft.com/office/drawing/2014/main" id="{72EF9729-A0A0-4881-BF68-E0138A92001E}"/>
              </a:ext>
            </a:extLst>
          </p:cNvPr>
          <p:cNvSpPr>
            <a:spLocks noGrp="1"/>
          </p:cNvSpPr>
          <p:nvPr>
            <p:ph type="body" sz="quarter" idx="10" hasCustomPrompt="1"/>
          </p:nvPr>
        </p:nvSpPr>
        <p:spPr>
          <a:xfrm>
            <a:off x="4748213" y="5265739"/>
            <a:ext cx="5375275" cy="438606"/>
          </a:xfrm>
        </p:spPr>
        <p:txBody>
          <a:bodyPr>
            <a:normAutofit/>
          </a:bodyPr>
          <a:lstStyle>
            <a:lvl1pPr marL="0" indent="0" algn="r">
              <a:buNone/>
              <a:defRPr sz="2000" b="0">
                <a:solidFill>
                  <a:schemeClr val="tx2"/>
                </a:solidFill>
                <a:latin typeface="Arial" panose="020B0604020202020204" pitchFamily="34" charset="0"/>
              </a:defRPr>
            </a:lvl1pPr>
            <a:lvl2pPr marL="457200" indent="0">
              <a:buNone/>
              <a:defRPr/>
            </a:lvl2pPr>
          </a:lstStyle>
          <a:p>
            <a:pPr lvl="0"/>
            <a:r>
              <a:rPr lang="en-US" dirty="0"/>
              <a:t>Name, Title</a:t>
            </a:r>
          </a:p>
        </p:txBody>
      </p:sp>
      <p:sp>
        <p:nvSpPr>
          <p:cNvPr id="14" name="Text Placeholder 13">
            <a:extLst>
              <a:ext uri="{FF2B5EF4-FFF2-40B4-BE49-F238E27FC236}">
                <a16:creationId xmlns:a16="http://schemas.microsoft.com/office/drawing/2014/main" id="{E444AF95-06E1-4238-9B8C-1C1FEFEE98CE}"/>
              </a:ext>
            </a:extLst>
          </p:cNvPr>
          <p:cNvSpPr>
            <a:spLocks noGrp="1"/>
          </p:cNvSpPr>
          <p:nvPr>
            <p:ph type="body" sz="quarter" idx="11" hasCustomPrompt="1"/>
          </p:nvPr>
        </p:nvSpPr>
        <p:spPr>
          <a:xfrm>
            <a:off x="4748213" y="5797550"/>
            <a:ext cx="5375275" cy="439738"/>
          </a:xfrm>
        </p:spPr>
        <p:txBody>
          <a:bodyPr>
            <a:noAutofit/>
          </a:bodyPr>
          <a:lstStyle>
            <a:lvl1pPr marL="0" indent="0" algn="r">
              <a:buNone/>
              <a:defRPr sz="1800" b="1">
                <a:solidFill>
                  <a:schemeClr val="tx2"/>
                </a:solidFill>
              </a:defRPr>
            </a:lvl1pPr>
          </a:lstStyle>
          <a:p>
            <a:pPr lvl="0"/>
            <a:r>
              <a:rPr lang="en-US" dirty="0"/>
              <a:t>Organization</a:t>
            </a:r>
          </a:p>
        </p:txBody>
      </p:sp>
    </p:spTree>
    <p:extLst>
      <p:ext uri="{BB962C8B-B14F-4D97-AF65-F5344CB8AC3E}">
        <p14:creationId xmlns:p14="http://schemas.microsoft.com/office/powerpoint/2010/main" val="363471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Headsho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3991500-A863-6AF6-23DA-4AF24E6A387A}"/>
              </a:ext>
            </a:extLst>
          </p:cNvPr>
          <p:cNvSpPr/>
          <p:nvPr userDrawn="1"/>
        </p:nvSpPr>
        <p:spPr>
          <a:xfrm>
            <a:off x="-1" y="-1"/>
            <a:ext cx="8839201" cy="6905136"/>
          </a:xfrm>
          <a:custGeom>
            <a:avLst/>
            <a:gdLst>
              <a:gd name="connsiteX0" fmla="*/ 0 w 8839201"/>
              <a:gd name="connsiteY0" fmla="*/ 0 h 6905136"/>
              <a:gd name="connsiteX1" fmla="*/ 8839201 w 8839201"/>
              <a:gd name="connsiteY1" fmla="*/ 0 h 6905136"/>
              <a:gd name="connsiteX2" fmla="*/ 8723992 w 8839201"/>
              <a:gd name="connsiteY2" fmla="*/ 499173 h 6905136"/>
              <a:gd name="connsiteX3" fmla="*/ 4746198 w 8839201"/>
              <a:gd name="connsiteY3" fmla="*/ 6721667 h 6905136"/>
              <a:gd name="connsiteX4" fmla="*/ 4514876 w 8839201"/>
              <a:gd name="connsiteY4" fmla="*/ 6905136 h 6905136"/>
              <a:gd name="connsiteX5" fmla="*/ 0 w 8839201"/>
              <a:gd name="connsiteY5" fmla="*/ 6905136 h 690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9201" h="6905136">
                <a:moveTo>
                  <a:pt x="0" y="0"/>
                </a:moveTo>
                <a:lnTo>
                  <a:pt x="8839201" y="0"/>
                </a:lnTo>
                <a:lnTo>
                  <a:pt x="8723992" y="499173"/>
                </a:lnTo>
                <a:cubicBezTo>
                  <a:pt x="8085958" y="2979012"/>
                  <a:pt x="6667574" y="5145629"/>
                  <a:pt x="4746198" y="6721667"/>
                </a:cubicBezTo>
                <a:lnTo>
                  <a:pt x="4514876" y="6905136"/>
                </a:lnTo>
                <a:lnTo>
                  <a:pt x="0" y="6905136"/>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4" name="Freeform: Shape 3">
            <a:extLst>
              <a:ext uri="{FF2B5EF4-FFF2-40B4-BE49-F238E27FC236}">
                <a16:creationId xmlns:a16="http://schemas.microsoft.com/office/drawing/2014/main" id="{DE6E31DE-1BE7-B918-8465-B3CA0C41D107}"/>
              </a:ext>
            </a:extLst>
          </p:cNvPr>
          <p:cNvSpPr/>
          <p:nvPr userDrawn="1"/>
        </p:nvSpPr>
        <p:spPr>
          <a:xfrm flipH="1">
            <a:off x="3464047" y="-2"/>
            <a:ext cx="8728700" cy="6905137"/>
          </a:xfrm>
          <a:custGeom>
            <a:avLst/>
            <a:gdLst>
              <a:gd name="connsiteX0" fmla="*/ 8728700 w 8728700"/>
              <a:gd name="connsiteY0" fmla="*/ 0 h 6905137"/>
              <a:gd name="connsiteX1" fmla="*/ 0 w 8728700"/>
              <a:gd name="connsiteY1" fmla="*/ 0 h 6905137"/>
              <a:gd name="connsiteX2" fmla="*/ 0 w 8728700"/>
              <a:gd name="connsiteY2" fmla="*/ 6905137 h 6905137"/>
              <a:gd name="connsiteX3" fmla="*/ 4347226 w 8728700"/>
              <a:gd name="connsiteY3" fmla="*/ 6905137 h 6905137"/>
              <a:gd name="connsiteX4" fmla="*/ 4383194 w 8728700"/>
              <a:gd name="connsiteY4" fmla="*/ 6878489 h 6905137"/>
              <a:gd name="connsiteX5" fmla="*/ 8614932 w 8728700"/>
              <a:gd name="connsiteY5" fmla="*/ 492933 h 69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8700" h="6905137">
                <a:moveTo>
                  <a:pt x="8728700" y="0"/>
                </a:moveTo>
                <a:lnTo>
                  <a:pt x="0" y="0"/>
                </a:lnTo>
                <a:lnTo>
                  <a:pt x="0" y="6905137"/>
                </a:lnTo>
                <a:lnTo>
                  <a:pt x="4347226" y="6905137"/>
                </a:lnTo>
                <a:lnTo>
                  <a:pt x="4383194" y="6878489"/>
                </a:lnTo>
                <a:cubicBezTo>
                  <a:pt x="6434650" y="5305660"/>
                  <a:pt x="7951713" y="3070657"/>
                  <a:pt x="8614932" y="492933"/>
                </a:cubicBez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Content Placeholder 2">
            <a:extLst>
              <a:ext uri="{FF2B5EF4-FFF2-40B4-BE49-F238E27FC236}">
                <a16:creationId xmlns:a16="http://schemas.microsoft.com/office/drawing/2014/main" id="{FA947A01-8FE2-427E-AB73-B8C405926A08}"/>
              </a:ext>
            </a:extLst>
          </p:cNvPr>
          <p:cNvSpPr>
            <a:spLocks noGrp="1"/>
          </p:cNvSpPr>
          <p:nvPr>
            <p:ph idx="1"/>
          </p:nvPr>
        </p:nvSpPr>
        <p:spPr>
          <a:xfrm>
            <a:off x="2068286" y="2184593"/>
            <a:ext cx="8055428" cy="3201323"/>
          </a:xfrm>
        </p:spPr>
        <p:txBody>
          <a:bodyPr/>
          <a:lstStyle>
            <a:lvl1pPr marL="0" indent="0">
              <a:buNone/>
              <a:defRPr/>
            </a:lvl1pPr>
          </a:lstStyle>
          <a:p>
            <a:pPr lvl="0"/>
            <a:r>
              <a:rPr lang="en-US"/>
              <a:t>Click to edit Master text styles</a:t>
            </a:r>
          </a:p>
        </p:txBody>
      </p:sp>
      <p:sp>
        <p:nvSpPr>
          <p:cNvPr id="12" name="Text Placeholder 11">
            <a:extLst>
              <a:ext uri="{FF2B5EF4-FFF2-40B4-BE49-F238E27FC236}">
                <a16:creationId xmlns:a16="http://schemas.microsoft.com/office/drawing/2014/main" id="{72EF9729-A0A0-4881-BF68-E0138A92001E}"/>
              </a:ext>
            </a:extLst>
          </p:cNvPr>
          <p:cNvSpPr>
            <a:spLocks noGrp="1"/>
          </p:cNvSpPr>
          <p:nvPr>
            <p:ph type="body" sz="quarter" idx="10" hasCustomPrompt="1"/>
          </p:nvPr>
        </p:nvSpPr>
        <p:spPr>
          <a:xfrm>
            <a:off x="4748213" y="5506899"/>
            <a:ext cx="5375275" cy="438606"/>
          </a:xfrm>
        </p:spPr>
        <p:txBody>
          <a:bodyPr>
            <a:normAutofit/>
          </a:bodyPr>
          <a:lstStyle>
            <a:lvl1pPr marL="0" indent="0" algn="r">
              <a:buNone/>
              <a:defRPr sz="2000" b="0">
                <a:solidFill>
                  <a:schemeClr val="tx2"/>
                </a:solidFill>
                <a:latin typeface="Arial" panose="020B0604020202020204" pitchFamily="34" charset="0"/>
              </a:defRPr>
            </a:lvl1pPr>
            <a:lvl2pPr marL="457200" indent="0">
              <a:buNone/>
              <a:defRPr/>
            </a:lvl2pPr>
          </a:lstStyle>
          <a:p>
            <a:pPr lvl="0"/>
            <a:r>
              <a:rPr lang="en-US" dirty="0"/>
              <a:t>Name, Title</a:t>
            </a:r>
          </a:p>
        </p:txBody>
      </p:sp>
      <p:sp>
        <p:nvSpPr>
          <p:cNvPr id="14" name="Text Placeholder 13">
            <a:extLst>
              <a:ext uri="{FF2B5EF4-FFF2-40B4-BE49-F238E27FC236}">
                <a16:creationId xmlns:a16="http://schemas.microsoft.com/office/drawing/2014/main" id="{E444AF95-06E1-4238-9B8C-1C1FEFEE98CE}"/>
              </a:ext>
            </a:extLst>
          </p:cNvPr>
          <p:cNvSpPr>
            <a:spLocks noGrp="1"/>
          </p:cNvSpPr>
          <p:nvPr>
            <p:ph type="body" sz="quarter" idx="11" hasCustomPrompt="1"/>
          </p:nvPr>
        </p:nvSpPr>
        <p:spPr>
          <a:xfrm>
            <a:off x="4748213" y="6038710"/>
            <a:ext cx="5375275" cy="439738"/>
          </a:xfrm>
        </p:spPr>
        <p:txBody>
          <a:bodyPr>
            <a:noAutofit/>
          </a:bodyPr>
          <a:lstStyle>
            <a:lvl1pPr marL="0" indent="0" algn="r">
              <a:buNone/>
              <a:defRPr sz="1800" b="1">
                <a:solidFill>
                  <a:schemeClr val="tx2"/>
                </a:solidFill>
              </a:defRPr>
            </a:lvl1pPr>
          </a:lstStyle>
          <a:p>
            <a:pPr lvl="0"/>
            <a:r>
              <a:rPr lang="en-US" dirty="0"/>
              <a:t>Organization</a:t>
            </a:r>
          </a:p>
        </p:txBody>
      </p:sp>
      <p:sp>
        <p:nvSpPr>
          <p:cNvPr id="3" name="Picture Placeholder 2">
            <a:extLst>
              <a:ext uri="{FF2B5EF4-FFF2-40B4-BE49-F238E27FC236}">
                <a16:creationId xmlns:a16="http://schemas.microsoft.com/office/drawing/2014/main" id="{F387B903-8346-445C-B287-F922CCB6E89C}"/>
              </a:ext>
            </a:extLst>
          </p:cNvPr>
          <p:cNvSpPr>
            <a:spLocks noGrp="1"/>
          </p:cNvSpPr>
          <p:nvPr>
            <p:ph type="pic" sz="quarter" idx="12"/>
          </p:nvPr>
        </p:nvSpPr>
        <p:spPr>
          <a:xfrm>
            <a:off x="5404914" y="607925"/>
            <a:ext cx="1382172" cy="1382172"/>
          </a:xfrm>
          <a:effectLst>
            <a:outerShdw blurRad="50800" dist="38100" dir="2700000" algn="tl" rotWithShape="0">
              <a:prstClr val="black">
                <a:alpha val="40000"/>
              </a:prstClr>
            </a:outerShdw>
          </a:effectLst>
        </p:spPr>
        <p:txBody>
          <a:bodyPr/>
          <a:lstStyle>
            <a:lvl1pPr marL="0" indent="0">
              <a:buNone/>
              <a:defRPr/>
            </a:lvl1pPr>
          </a:lstStyle>
          <a:p>
            <a:r>
              <a:rPr lang="en-US" dirty="0"/>
              <a:t>Click icon to add picture</a:t>
            </a:r>
            <a:endParaRPr lang="en-CA" dirty="0"/>
          </a:p>
        </p:txBody>
      </p:sp>
    </p:spTree>
    <p:extLst>
      <p:ext uri="{BB962C8B-B14F-4D97-AF65-F5344CB8AC3E}">
        <p14:creationId xmlns:p14="http://schemas.microsoft.com/office/powerpoint/2010/main" val="3333759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s &amp; Figures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D2ED606-48E0-4AB8-15A7-E2D9106D95A0}"/>
              </a:ext>
            </a:extLst>
          </p:cNvPr>
          <p:cNvSpPr/>
          <p:nvPr userDrawn="1"/>
        </p:nvSpPr>
        <p:spPr>
          <a:xfrm>
            <a:off x="4081244" y="4"/>
            <a:ext cx="8110756" cy="6833477"/>
          </a:xfrm>
          <a:custGeom>
            <a:avLst/>
            <a:gdLst>
              <a:gd name="connsiteX0" fmla="*/ 0 w 8110756"/>
              <a:gd name="connsiteY0" fmla="*/ 0 h 6833477"/>
              <a:gd name="connsiteX1" fmla="*/ 8110756 w 8110756"/>
              <a:gd name="connsiteY1" fmla="*/ 0 h 6833477"/>
              <a:gd name="connsiteX2" fmla="*/ 8110756 w 8110756"/>
              <a:gd name="connsiteY2" fmla="*/ 6833477 h 6833477"/>
              <a:gd name="connsiteX3" fmla="*/ 7980045 w 8110756"/>
              <a:gd name="connsiteY3" fmla="*/ 6825181 h 6833477"/>
              <a:gd name="connsiteX4" fmla="*/ 41443 w 8110756"/>
              <a:gd name="connsiteY4" fmla="*/ 177691 h 683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0756" h="6833477">
                <a:moveTo>
                  <a:pt x="0" y="0"/>
                </a:moveTo>
                <a:lnTo>
                  <a:pt x="8110756" y="0"/>
                </a:lnTo>
                <a:lnTo>
                  <a:pt x="8110756" y="6833477"/>
                </a:lnTo>
                <a:lnTo>
                  <a:pt x="7980045" y="6825181"/>
                </a:lnTo>
                <a:cubicBezTo>
                  <a:pt x="4133562" y="6499246"/>
                  <a:pt x="977850" y="3779221"/>
                  <a:pt x="41443" y="177691"/>
                </a:cubicBezTo>
                <a:close/>
              </a:path>
            </a:pathLst>
          </a:custGeom>
          <a:gradFill flip="none" rotWithShape="1">
            <a:gsLst>
              <a:gs pos="48000">
                <a:srgbClr val="6CF0D8">
                  <a:alpha val="0"/>
                </a:srgbClr>
              </a:gs>
              <a:gs pos="0">
                <a:srgbClr val="4FAFE3">
                  <a:alpha val="41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14" name="Freeform: Shape 13">
            <a:extLst>
              <a:ext uri="{FF2B5EF4-FFF2-40B4-BE49-F238E27FC236}">
                <a16:creationId xmlns:a16="http://schemas.microsoft.com/office/drawing/2014/main" id="{B070878B-22B9-E290-91AE-CEDC22D974AE}"/>
              </a:ext>
            </a:extLst>
          </p:cNvPr>
          <p:cNvSpPr/>
          <p:nvPr userDrawn="1"/>
        </p:nvSpPr>
        <p:spPr>
          <a:xfrm>
            <a:off x="1" y="822446"/>
            <a:ext cx="6516883" cy="6035554"/>
          </a:xfrm>
          <a:custGeom>
            <a:avLst/>
            <a:gdLst>
              <a:gd name="connsiteX0" fmla="*/ 0 w 6516883"/>
              <a:gd name="connsiteY0" fmla="*/ 0 h 6035554"/>
              <a:gd name="connsiteX1" fmla="*/ 186963 w 6516883"/>
              <a:gd name="connsiteY1" fmla="*/ 43151 h 6035554"/>
              <a:gd name="connsiteX2" fmla="*/ 6391605 w 6516883"/>
              <a:gd name="connsiteY2" fmla="*/ 5665305 h 6035554"/>
              <a:gd name="connsiteX3" fmla="*/ 6516883 w 6516883"/>
              <a:gd name="connsiteY3" fmla="*/ 6035554 h 6035554"/>
              <a:gd name="connsiteX4" fmla="*/ 0 w 6516883"/>
              <a:gd name="connsiteY4" fmla="*/ 6035554 h 603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6883" h="6035554">
                <a:moveTo>
                  <a:pt x="0" y="0"/>
                </a:moveTo>
                <a:lnTo>
                  <a:pt x="186963" y="43151"/>
                </a:lnTo>
                <a:cubicBezTo>
                  <a:pt x="3062627" y="783027"/>
                  <a:pt x="5382168" y="2908406"/>
                  <a:pt x="6391605" y="5665305"/>
                </a:cubicBezTo>
                <a:lnTo>
                  <a:pt x="6516883" y="6035554"/>
                </a:lnTo>
                <a:lnTo>
                  <a:pt x="0" y="6035554"/>
                </a:lnTo>
                <a:close/>
              </a:path>
            </a:pathLst>
          </a:custGeom>
          <a:gradFill flip="none" rotWithShape="1">
            <a:gsLst>
              <a:gs pos="52000">
                <a:srgbClr val="67DFAE">
                  <a:alpha val="0"/>
                </a:srgbClr>
              </a:gs>
              <a:gs pos="0">
                <a:srgbClr val="55A51C">
                  <a:alpha val="3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10" name="Title 1">
            <a:extLst>
              <a:ext uri="{FF2B5EF4-FFF2-40B4-BE49-F238E27FC236}">
                <a16:creationId xmlns:a16="http://schemas.microsoft.com/office/drawing/2014/main" id="{DB6CF47F-51A8-4BC3-94B6-F2BF82AF9578}"/>
              </a:ext>
            </a:extLst>
          </p:cNvPr>
          <p:cNvSpPr>
            <a:spLocks noGrp="1"/>
          </p:cNvSpPr>
          <p:nvPr>
            <p:ph type="title"/>
          </p:nvPr>
        </p:nvSpPr>
        <p:spPr>
          <a:xfrm>
            <a:off x="838200" y="365125"/>
            <a:ext cx="10515600" cy="1325563"/>
          </a:xfrm>
        </p:spPr>
        <p:txBody>
          <a:bodyPr/>
          <a:lstStyle>
            <a:lvl1pPr algn="ctr">
              <a:defRPr/>
            </a:lvl1pPr>
          </a:lstStyle>
          <a:p>
            <a:r>
              <a:rPr lang="en-US"/>
              <a:t>Click to edit Master title style</a:t>
            </a:r>
            <a:endParaRPr lang="en-CA" dirty="0"/>
          </a:p>
        </p:txBody>
      </p:sp>
      <p:sp>
        <p:nvSpPr>
          <p:cNvPr id="11" name="Content Placeholder 2">
            <a:extLst>
              <a:ext uri="{FF2B5EF4-FFF2-40B4-BE49-F238E27FC236}">
                <a16:creationId xmlns:a16="http://schemas.microsoft.com/office/drawing/2014/main" id="{0B7ABFB4-DA62-4EB8-A203-CB25C067CCB5}"/>
              </a:ext>
            </a:extLst>
          </p:cNvPr>
          <p:cNvSpPr>
            <a:spLocks noGrp="1"/>
          </p:cNvSpPr>
          <p:nvPr>
            <p:ph idx="1"/>
          </p:nvPr>
        </p:nvSpPr>
        <p:spPr>
          <a:xfrm>
            <a:off x="838200" y="1825625"/>
            <a:ext cx="10515600" cy="3890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Slide Number Placeholder 6">
            <a:extLst>
              <a:ext uri="{FF2B5EF4-FFF2-40B4-BE49-F238E27FC236}">
                <a16:creationId xmlns:a16="http://schemas.microsoft.com/office/drawing/2014/main" id="{5858D8FE-45FE-43B2-8BBA-AFA2D56C8840}"/>
              </a:ext>
            </a:extLst>
          </p:cNvPr>
          <p:cNvSpPr>
            <a:spLocks noGrp="1"/>
          </p:cNvSpPr>
          <p:nvPr>
            <p:ph type="sldNum" sz="quarter" idx="12"/>
          </p:nvPr>
        </p:nvSpPr>
        <p:spPr>
          <a:xfrm>
            <a:off x="8610600" y="6356350"/>
            <a:ext cx="2743200" cy="365125"/>
          </a:xfrm>
        </p:spPr>
        <p:txBody>
          <a:bodyPr/>
          <a:lstStyle/>
          <a:p>
            <a:fld id="{E7016582-76BD-4105-BD36-32B8CD61AE98}" type="slidenum">
              <a:rPr lang="en-CA" smtClean="0"/>
              <a:t>‹#›</a:t>
            </a:fld>
            <a:endParaRPr lang="en-CA" dirty="0"/>
          </a:p>
        </p:txBody>
      </p:sp>
      <p:sp>
        <p:nvSpPr>
          <p:cNvPr id="2" name="Text Placeholder 11">
            <a:extLst>
              <a:ext uri="{FF2B5EF4-FFF2-40B4-BE49-F238E27FC236}">
                <a16:creationId xmlns:a16="http://schemas.microsoft.com/office/drawing/2014/main" id="{F6A841DE-17F4-440E-8EEC-76F0C316C880}"/>
              </a:ext>
            </a:extLst>
          </p:cNvPr>
          <p:cNvSpPr>
            <a:spLocks noGrp="1"/>
          </p:cNvSpPr>
          <p:nvPr>
            <p:ph type="body" sz="quarter" idx="13" hasCustomPrompt="1"/>
          </p:nvPr>
        </p:nvSpPr>
        <p:spPr>
          <a:xfrm>
            <a:off x="838200" y="5828180"/>
            <a:ext cx="10515600"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51945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124A965-8294-493F-A6BB-1BCC20BF9E00}"/>
              </a:ext>
            </a:extLst>
          </p:cNvPr>
          <p:cNvSpPr/>
          <p:nvPr userDrawn="1"/>
        </p:nvSpPr>
        <p:spPr>
          <a:xfrm>
            <a:off x="-4104" y="0"/>
            <a:ext cx="12196105" cy="6858001"/>
          </a:xfrm>
          <a:custGeom>
            <a:avLst/>
            <a:gdLst>
              <a:gd name="connsiteX0" fmla="*/ 0 w 12196105"/>
              <a:gd name="connsiteY0" fmla="*/ 0 h 6858001"/>
              <a:gd name="connsiteX1" fmla="*/ 12196105 w 12196105"/>
              <a:gd name="connsiteY1" fmla="*/ 0 h 6858001"/>
              <a:gd name="connsiteX2" fmla="*/ 12196105 w 12196105"/>
              <a:gd name="connsiteY2" fmla="*/ 6858001 h 6858001"/>
              <a:gd name="connsiteX3" fmla="*/ 5589699 w 12196105"/>
              <a:gd name="connsiteY3" fmla="*/ 6858001 h 6858001"/>
              <a:gd name="connsiteX4" fmla="*/ 5305094 w 12196105"/>
              <a:gd name="connsiteY4" fmla="*/ 6661340 h 6858001"/>
              <a:gd name="connsiteX5" fmla="*/ 266610 w 12196105"/>
              <a:gd name="connsiteY5" fmla="*/ 2127205 h 6858001"/>
              <a:gd name="connsiteX6" fmla="*/ 0 w 12196105"/>
              <a:gd name="connsiteY6" fmla="*/ 18112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105" h="6858001">
                <a:moveTo>
                  <a:pt x="0" y="0"/>
                </a:moveTo>
                <a:lnTo>
                  <a:pt x="12196105" y="0"/>
                </a:lnTo>
                <a:lnTo>
                  <a:pt x="12196105" y="6858001"/>
                </a:lnTo>
                <a:lnTo>
                  <a:pt x="5589699" y="6858001"/>
                </a:lnTo>
                <a:lnTo>
                  <a:pt x="5305094" y="6661340"/>
                </a:lnTo>
                <a:cubicBezTo>
                  <a:pt x="3451825" y="5351767"/>
                  <a:pt x="1760366" y="3828424"/>
                  <a:pt x="266610" y="2127205"/>
                </a:cubicBezTo>
                <a:lnTo>
                  <a:pt x="0" y="1811296"/>
                </a:lnTo>
                <a:close/>
              </a:path>
            </a:pathLst>
          </a:custGeom>
          <a:gradFill flip="none" rotWithShape="1">
            <a:gsLst>
              <a:gs pos="0">
                <a:srgbClr val="B7D9EE"/>
              </a:gs>
              <a:gs pos="6600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5" name="Freeform: Shape 4">
            <a:extLst>
              <a:ext uri="{FF2B5EF4-FFF2-40B4-BE49-F238E27FC236}">
                <a16:creationId xmlns:a16="http://schemas.microsoft.com/office/drawing/2014/main" id="{DBA52BB7-FA17-CAD8-A016-3DF0C715AA3E}"/>
              </a:ext>
            </a:extLst>
          </p:cNvPr>
          <p:cNvSpPr/>
          <p:nvPr userDrawn="1"/>
        </p:nvSpPr>
        <p:spPr>
          <a:xfrm>
            <a:off x="0" y="3668495"/>
            <a:ext cx="4549837" cy="3189507"/>
          </a:xfrm>
          <a:custGeom>
            <a:avLst/>
            <a:gdLst>
              <a:gd name="connsiteX0" fmla="*/ 0 w 4549837"/>
              <a:gd name="connsiteY0" fmla="*/ 0 h 3189507"/>
              <a:gd name="connsiteX1" fmla="*/ 30395 w 4549837"/>
              <a:gd name="connsiteY1" fmla="*/ 7015 h 3189507"/>
              <a:gd name="connsiteX2" fmla="*/ 4348013 w 4549837"/>
              <a:gd name="connsiteY2" fmla="*/ 2905693 h 3189507"/>
              <a:gd name="connsiteX3" fmla="*/ 4549837 w 4549837"/>
              <a:gd name="connsiteY3" fmla="*/ 3189507 h 3189507"/>
              <a:gd name="connsiteX4" fmla="*/ 0 w 4549837"/>
              <a:gd name="connsiteY4" fmla="*/ 3189507 h 318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837" h="3189507">
                <a:moveTo>
                  <a:pt x="0" y="0"/>
                </a:moveTo>
                <a:lnTo>
                  <a:pt x="30395" y="7015"/>
                </a:lnTo>
                <a:cubicBezTo>
                  <a:pt x="1781675" y="457600"/>
                  <a:pt x="3295879" y="1498824"/>
                  <a:pt x="4348013" y="2905693"/>
                </a:cubicBezTo>
                <a:lnTo>
                  <a:pt x="4549837" y="3189507"/>
                </a:lnTo>
                <a:lnTo>
                  <a:pt x="0" y="3189507"/>
                </a:lnTo>
                <a:close/>
              </a:path>
            </a:pathLst>
          </a:custGeom>
          <a:gradFill flip="none" rotWithShape="1">
            <a:gsLst>
              <a:gs pos="0">
                <a:srgbClr val="8AC541">
                  <a:alpha val="39000"/>
                </a:srgbClr>
              </a:gs>
              <a:gs pos="47000">
                <a:srgbClr val="8AC541">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2" name="Title 1">
            <a:extLst>
              <a:ext uri="{FF2B5EF4-FFF2-40B4-BE49-F238E27FC236}">
                <a16:creationId xmlns:a16="http://schemas.microsoft.com/office/drawing/2014/main" id="{F8FCE4CA-9DD3-41B2-A72F-2BAAF75EA93C}"/>
              </a:ext>
            </a:extLst>
          </p:cNvPr>
          <p:cNvSpPr>
            <a:spLocks noGrp="1"/>
          </p:cNvSpPr>
          <p:nvPr>
            <p:ph type="title"/>
          </p:nvPr>
        </p:nvSpPr>
        <p:spPr>
          <a:xfrm>
            <a:off x="914400" y="2178699"/>
            <a:ext cx="5181600" cy="566349"/>
          </a:xfrm>
        </p:spPr>
        <p:txBody>
          <a:bodyPr>
            <a:normAutofit/>
          </a:bodyPr>
          <a:lstStyle>
            <a:lvl1pPr>
              <a:defRPr sz="2800" b="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0139F97-C5BB-4CF0-B594-F8E60F4CC598}"/>
              </a:ext>
            </a:extLst>
          </p:cNvPr>
          <p:cNvSpPr>
            <a:spLocks noGrp="1"/>
          </p:cNvSpPr>
          <p:nvPr>
            <p:ph sz="half" idx="1"/>
          </p:nvPr>
        </p:nvSpPr>
        <p:spPr>
          <a:xfrm>
            <a:off x="914400" y="2879985"/>
            <a:ext cx="5181600" cy="2303171"/>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p:txBody>
      </p:sp>
      <p:sp>
        <p:nvSpPr>
          <p:cNvPr id="7" name="Slide Number Placeholder 6">
            <a:extLst>
              <a:ext uri="{FF2B5EF4-FFF2-40B4-BE49-F238E27FC236}">
                <a16:creationId xmlns:a16="http://schemas.microsoft.com/office/drawing/2014/main" id="{C2059165-8A5C-41BD-8907-2091E51199AA}"/>
              </a:ext>
            </a:extLst>
          </p:cNvPr>
          <p:cNvSpPr>
            <a:spLocks noGrp="1"/>
          </p:cNvSpPr>
          <p:nvPr>
            <p:ph type="sldNum" sz="quarter" idx="12"/>
          </p:nvPr>
        </p:nvSpPr>
        <p:spPr/>
        <p:txBody>
          <a:bodyPr/>
          <a:lstStyle/>
          <a:p>
            <a:fld id="{E7016582-76BD-4105-BD36-32B8CD61AE98}" type="slidenum">
              <a:rPr lang="en-CA" smtClean="0"/>
              <a:t>‹#›</a:t>
            </a:fld>
            <a:endParaRPr lang="en-CA" dirty="0"/>
          </a:p>
        </p:txBody>
      </p:sp>
      <p:sp>
        <p:nvSpPr>
          <p:cNvPr id="9" name="Picture Placeholder 8">
            <a:extLst>
              <a:ext uri="{FF2B5EF4-FFF2-40B4-BE49-F238E27FC236}">
                <a16:creationId xmlns:a16="http://schemas.microsoft.com/office/drawing/2014/main" id="{EA8F4819-BE83-4C3A-A5A9-699F66B497B7}"/>
              </a:ext>
            </a:extLst>
          </p:cNvPr>
          <p:cNvSpPr>
            <a:spLocks noGrp="1"/>
          </p:cNvSpPr>
          <p:nvPr>
            <p:ph type="pic" sz="quarter" idx="13"/>
          </p:nvPr>
        </p:nvSpPr>
        <p:spPr>
          <a:xfrm>
            <a:off x="6539803" y="738554"/>
            <a:ext cx="5652197" cy="5471327"/>
          </a:xfrm>
        </p:spPr>
        <p:txBody>
          <a:bodyPr/>
          <a:lstStyle>
            <a:lvl1pPr marL="0" indent="0">
              <a:buNone/>
              <a:defRPr/>
            </a:lvl1pPr>
          </a:lstStyle>
          <a:p>
            <a:r>
              <a:rPr lang="en-US" dirty="0"/>
              <a:t>Click icon to add picture</a:t>
            </a:r>
            <a:endParaRPr lang="en-CA" dirty="0"/>
          </a:p>
        </p:txBody>
      </p:sp>
      <p:sp>
        <p:nvSpPr>
          <p:cNvPr id="6" name="Text Placeholder 11">
            <a:extLst>
              <a:ext uri="{FF2B5EF4-FFF2-40B4-BE49-F238E27FC236}">
                <a16:creationId xmlns:a16="http://schemas.microsoft.com/office/drawing/2014/main" id="{DA0DB43B-6A13-AE73-85B7-0662D99B7C54}"/>
              </a:ext>
            </a:extLst>
          </p:cNvPr>
          <p:cNvSpPr>
            <a:spLocks noGrp="1"/>
          </p:cNvSpPr>
          <p:nvPr>
            <p:ph type="body" sz="quarter" idx="14" hasCustomPrompt="1"/>
          </p:nvPr>
        </p:nvSpPr>
        <p:spPr>
          <a:xfrm>
            <a:off x="914400" y="5496486"/>
            <a:ext cx="5181601"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61330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ing Slide E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8E58EC2-380C-F97D-6FC2-1672055359F0}"/>
              </a:ext>
            </a:extLst>
          </p:cNvPr>
          <p:cNvSpPr/>
          <p:nvPr userDrawn="1"/>
        </p:nvSpPr>
        <p:spPr>
          <a:xfrm>
            <a:off x="-4104" y="0"/>
            <a:ext cx="12196105" cy="6858001"/>
          </a:xfrm>
          <a:custGeom>
            <a:avLst/>
            <a:gdLst>
              <a:gd name="connsiteX0" fmla="*/ 0 w 12196105"/>
              <a:gd name="connsiteY0" fmla="*/ 0 h 6858001"/>
              <a:gd name="connsiteX1" fmla="*/ 12196105 w 12196105"/>
              <a:gd name="connsiteY1" fmla="*/ 0 h 6858001"/>
              <a:gd name="connsiteX2" fmla="*/ 12196105 w 12196105"/>
              <a:gd name="connsiteY2" fmla="*/ 6858001 h 6858001"/>
              <a:gd name="connsiteX3" fmla="*/ 5589699 w 12196105"/>
              <a:gd name="connsiteY3" fmla="*/ 6858001 h 6858001"/>
              <a:gd name="connsiteX4" fmla="*/ 5305094 w 12196105"/>
              <a:gd name="connsiteY4" fmla="*/ 6661340 h 6858001"/>
              <a:gd name="connsiteX5" fmla="*/ 266610 w 12196105"/>
              <a:gd name="connsiteY5" fmla="*/ 2127205 h 6858001"/>
              <a:gd name="connsiteX6" fmla="*/ 0 w 12196105"/>
              <a:gd name="connsiteY6" fmla="*/ 18112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105" h="6858001">
                <a:moveTo>
                  <a:pt x="0" y="0"/>
                </a:moveTo>
                <a:lnTo>
                  <a:pt x="12196105" y="0"/>
                </a:lnTo>
                <a:lnTo>
                  <a:pt x="12196105" y="6858001"/>
                </a:lnTo>
                <a:lnTo>
                  <a:pt x="5589699" y="6858001"/>
                </a:lnTo>
                <a:lnTo>
                  <a:pt x="5305094" y="6661340"/>
                </a:lnTo>
                <a:cubicBezTo>
                  <a:pt x="3451825" y="5351767"/>
                  <a:pt x="1760366" y="3828424"/>
                  <a:pt x="266610" y="2127205"/>
                </a:cubicBezTo>
                <a:lnTo>
                  <a:pt x="0" y="1811296"/>
                </a:lnTo>
                <a:close/>
              </a:path>
            </a:pathLst>
          </a:custGeom>
          <a:gradFill flip="none" rotWithShape="1">
            <a:gsLst>
              <a:gs pos="0">
                <a:srgbClr val="B7D9EE"/>
              </a:gs>
              <a:gs pos="6600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3" name="Freeform: Shape 2">
            <a:extLst>
              <a:ext uri="{FF2B5EF4-FFF2-40B4-BE49-F238E27FC236}">
                <a16:creationId xmlns:a16="http://schemas.microsoft.com/office/drawing/2014/main" id="{D99B9C09-2454-39FA-8C87-50EF8357F914}"/>
              </a:ext>
            </a:extLst>
          </p:cNvPr>
          <p:cNvSpPr/>
          <p:nvPr userDrawn="1"/>
        </p:nvSpPr>
        <p:spPr>
          <a:xfrm>
            <a:off x="0" y="-2"/>
            <a:ext cx="4709160" cy="6887029"/>
          </a:xfrm>
          <a:custGeom>
            <a:avLst/>
            <a:gdLst>
              <a:gd name="connsiteX0" fmla="*/ 0 w 4709160"/>
              <a:gd name="connsiteY0" fmla="*/ 0 h 6887029"/>
              <a:gd name="connsiteX1" fmla="*/ 3407386 w 4709160"/>
              <a:gd name="connsiteY1" fmla="*/ 0 h 6887029"/>
              <a:gd name="connsiteX2" fmla="*/ 3448772 w 4709160"/>
              <a:gd name="connsiteY2" fmla="*/ 58200 h 6887029"/>
              <a:gd name="connsiteX3" fmla="*/ 4709160 w 4709160"/>
              <a:gd name="connsiteY3" fmla="*/ 4184428 h 6887029"/>
              <a:gd name="connsiteX4" fmla="*/ 4261344 w 4709160"/>
              <a:gd name="connsiteY4" fmla="*/ 6721919 h 6887029"/>
              <a:gd name="connsiteX5" fmla="*/ 4196243 w 4709160"/>
              <a:gd name="connsiteY5" fmla="*/ 6887029 h 6887029"/>
              <a:gd name="connsiteX6" fmla="*/ 0 w 4709160"/>
              <a:gd name="connsiteY6" fmla="*/ 6887029 h 688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160" h="6887029">
                <a:moveTo>
                  <a:pt x="0" y="0"/>
                </a:moveTo>
                <a:lnTo>
                  <a:pt x="3407386" y="0"/>
                </a:lnTo>
                <a:lnTo>
                  <a:pt x="3448772" y="58200"/>
                </a:lnTo>
                <a:cubicBezTo>
                  <a:pt x="4244516" y="1236055"/>
                  <a:pt x="4709160" y="2655980"/>
                  <a:pt x="4709160" y="4184428"/>
                </a:cubicBezTo>
                <a:cubicBezTo>
                  <a:pt x="4709160" y="5076022"/>
                  <a:pt x="4551052" y="5930689"/>
                  <a:pt x="4261344" y="6721919"/>
                </a:cubicBezTo>
                <a:lnTo>
                  <a:pt x="4196243" y="6887029"/>
                </a:lnTo>
                <a:lnTo>
                  <a:pt x="0" y="6887029"/>
                </a:lnTo>
                <a:close/>
              </a:path>
            </a:pathLst>
          </a:custGeom>
          <a:gradFill flip="none" rotWithShape="1">
            <a:gsLst>
              <a:gs pos="0">
                <a:srgbClr val="B3D7ED"/>
              </a:gs>
              <a:gs pos="61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4" name="Freeform: Shape 3">
            <a:extLst>
              <a:ext uri="{FF2B5EF4-FFF2-40B4-BE49-F238E27FC236}">
                <a16:creationId xmlns:a16="http://schemas.microsoft.com/office/drawing/2014/main" id="{D7551880-FABA-98EA-9DA4-8DBD5F297AB4}"/>
              </a:ext>
            </a:extLst>
          </p:cNvPr>
          <p:cNvSpPr/>
          <p:nvPr userDrawn="1"/>
        </p:nvSpPr>
        <p:spPr>
          <a:xfrm>
            <a:off x="0" y="3668495"/>
            <a:ext cx="4549837" cy="3189507"/>
          </a:xfrm>
          <a:custGeom>
            <a:avLst/>
            <a:gdLst>
              <a:gd name="connsiteX0" fmla="*/ 0 w 4549837"/>
              <a:gd name="connsiteY0" fmla="*/ 0 h 3189507"/>
              <a:gd name="connsiteX1" fmla="*/ 30395 w 4549837"/>
              <a:gd name="connsiteY1" fmla="*/ 7015 h 3189507"/>
              <a:gd name="connsiteX2" fmla="*/ 4348013 w 4549837"/>
              <a:gd name="connsiteY2" fmla="*/ 2905693 h 3189507"/>
              <a:gd name="connsiteX3" fmla="*/ 4549837 w 4549837"/>
              <a:gd name="connsiteY3" fmla="*/ 3189507 h 3189507"/>
              <a:gd name="connsiteX4" fmla="*/ 0 w 4549837"/>
              <a:gd name="connsiteY4" fmla="*/ 3189507 h 318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837" h="3189507">
                <a:moveTo>
                  <a:pt x="0" y="0"/>
                </a:moveTo>
                <a:lnTo>
                  <a:pt x="30395" y="7015"/>
                </a:lnTo>
                <a:cubicBezTo>
                  <a:pt x="1781675" y="457600"/>
                  <a:pt x="3295879" y="1498824"/>
                  <a:pt x="4348013" y="2905693"/>
                </a:cubicBezTo>
                <a:lnTo>
                  <a:pt x="4549837" y="3189507"/>
                </a:lnTo>
                <a:lnTo>
                  <a:pt x="0" y="3189507"/>
                </a:lnTo>
                <a:close/>
              </a:path>
            </a:pathLst>
          </a:custGeom>
          <a:gradFill flip="none" rotWithShape="1">
            <a:gsLst>
              <a:gs pos="0">
                <a:srgbClr val="8AC541">
                  <a:alpha val="39000"/>
                </a:srgbClr>
              </a:gs>
              <a:gs pos="47000">
                <a:srgbClr val="8AC541">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pic>
        <p:nvPicPr>
          <p:cNvPr id="8" name="Graphic 7">
            <a:extLst>
              <a:ext uri="{FF2B5EF4-FFF2-40B4-BE49-F238E27FC236}">
                <a16:creationId xmlns:a16="http://schemas.microsoft.com/office/drawing/2014/main" id="{27A6B2A9-7764-44D5-B9DA-DC74E250C8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861" y="2202025"/>
            <a:ext cx="5074278" cy="2453950"/>
          </a:xfrm>
          <a:prstGeom prst="rect">
            <a:avLst/>
          </a:prstGeom>
        </p:spPr>
      </p:pic>
    </p:spTree>
    <p:extLst>
      <p:ext uri="{BB962C8B-B14F-4D97-AF65-F5344CB8AC3E}">
        <p14:creationId xmlns:p14="http://schemas.microsoft.com/office/powerpoint/2010/main" val="219881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ding Slide FR">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DE1DD57-9AC7-5036-C151-4237BB28697E}"/>
              </a:ext>
            </a:extLst>
          </p:cNvPr>
          <p:cNvSpPr/>
          <p:nvPr userDrawn="1"/>
        </p:nvSpPr>
        <p:spPr>
          <a:xfrm>
            <a:off x="-4104" y="0"/>
            <a:ext cx="12196105" cy="6858001"/>
          </a:xfrm>
          <a:custGeom>
            <a:avLst/>
            <a:gdLst>
              <a:gd name="connsiteX0" fmla="*/ 0 w 12196105"/>
              <a:gd name="connsiteY0" fmla="*/ 0 h 6858001"/>
              <a:gd name="connsiteX1" fmla="*/ 12196105 w 12196105"/>
              <a:gd name="connsiteY1" fmla="*/ 0 h 6858001"/>
              <a:gd name="connsiteX2" fmla="*/ 12196105 w 12196105"/>
              <a:gd name="connsiteY2" fmla="*/ 6858001 h 6858001"/>
              <a:gd name="connsiteX3" fmla="*/ 5589699 w 12196105"/>
              <a:gd name="connsiteY3" fmla="*/ 6858001 h 6858001"/>
              <a:gd name="connsiteX4" fmla="*/ 5305094 w 12196105"/>
              <a:gd name="connsiteY4" fmla="*/ 6661340 h 6858001"/>
              <a:gd name="connsiteX5" fmla="*/ 266610 w 12196105"/>
              <a:gd name="connsiteY5" fmla="*/ 2127205 h 6858001"/>
              <a:gd name="connsiteX6" fmla="*/ 0 w 12196105"/>
              <a:gd name="connsiteY6" fmla="*/ 18112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105" h="6858001">
                <a:moveTo>
                  <a:pt x="0" y="0"/>
                </a:moveTo>
                <a:lnTo>
                  <a:pt x="12196105" y="0"/>
                </a:lnTo>
                <a:lnTo>
                  <a:pt x="12196105" y="6858001"/>
                </a:lnTo>
                <a:lnTo>
                  <a:pt x="5589699" y="6858001"/>
                </a:lnTo>
                <a:lnTo>
                  <a:pt x="5305094" y="6661340"/>
                </a:lnTo>
                <a:cubicBezTo>
                  <a:pt x="3451825" y="5351767"/>
                  <a:pt x="1760366" y="3828424"/>
                  <a:pt x="266610" y="2127205"/>
                </a:cubicBezTo>
                <a:lnTo>
                  <a:pt x="0" y="1811296"/>
                </a:lnTo>
                <a:close/>
              </a:path>
            </a:pathLst>
          </a:custGeom>
          <a:gradFill flip="none" rotWithShape="1">
            <a:gsLst>
              <a:gs pos="0">
                <a:srgbClr val="B7D9EE"/>
              </a:gs>
              <a:gs pos="6600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3" name="Freeform: Shape 2">
            <a:extLst>
              <a:ext uri="{FF2B5EF4-FFF2-40B4-BE49-F238E27FC236}">
                <a16:creationId xmlns:a16="http://schemas.microsoft.com/office/drawing/2014/main" id="{61935A03-1FDD-8019-6814-F3984EBD1CED}"/>
              </a:ext>
            </a:extLst>
          </p:cNvPr>
          <p:cNvSpPr/>
          <p:nvPr userDrawn="1"/>
        </p:nvSpPr>
        <p:spPr>
          <a:xfrm>
            <a:off x="0" y="-2"/>
            <a:ext cx="4709160" cy="6887029"/>
          </a:xfrm>
          <a:custGeom>
            <a:avLst/>
            <a:gdLst>
              <a:gd name="connsiteX0" fmla="*/ 0 w 4709160"/>
              <a:gd name="connsiteY0" fmla="*/ 0 h 6887029"/>
              <a:gd name="connsiteX1" fmla="*/ 3407386 w 4709160"/>
              <a:gd name="connsiteY1" fmla="*/ 0 h 6887029"/>
              <a:gd name="connsiteX2" fmla="*/ 3448772 w 4709160"/>
              <a:gd name="connsiteY2" fmla="*/ 58200 h 6887029"/>
              <a:gd name="connsiteX3" fmla="*/ 4709160 w 4709160"/>
              <a:gd name="connsiteY3" fmla="*/ 4184428 h 6887029"/>
              <a:gd name="connsiteX4" fmla="*/ 4261344 w 4709160"/>
              <a:gd name="connsiteY4" fmla="*/ 6721919 h 6887029"/>
              <a:gd name="connsiteX5" fmla="*/ 4196243 w 4709160"/>
              <a:gd name="connsiteY5" fmla="*/ 6887029 h 6887029"/>
              <a:gd name="connsiteX6" fmla="*/ 0 w 4709160"/>
              <a:gd name="connsiteY6" fmla="*/ 6887029 h 688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160" h="6887029">
                <a:moveTo>
                  <a:pt x="0" y="0"/>
                </a:moveTo>
                <a:lnTo>
                  <a:pt x="3407386" y="0"/>
                </a:lnTo>
                <a:lnTo>
                  <a:pt x="3448772" y="58200"/>
                </a:lnTo>
                <a:cubicBezTo>
                  <a:pt x="4244516" y="1236055"/>
                  <a:pt x="4709160" y="2655980"/>
                  <a:pt x="4709160" y="4184428"/>
                </a:cubicBezTo>
                <a:cubicBezTo>
                  <a:pt x="4709160" y="5076022"/>
                  <a:pt x="4551052" y="5930689"/>
                  <a:pt x="4261344" y="6721919"/>
                </a:cubicBezTo>
                <a:lnTo>
                  <a:pt x="4196243" y="6887029"/>
                </a:lnTo>
                <a:lnTo>
                  <a:pt x="0" y="6887029"/>
                </a:lnTo>
                <a:close/>
              </a:path>
            </a:pathLst>
          </a:custGeom>
          <a:gradFill flip="none" rotWithShape="1">
            <a:gsLst>
              <a:gs pos="0">
                <a:srgbClr val="B3D7ED"/>
              </a:gs>
              <a:gs pos="61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4" name="Freeform: Shape 3">
            <a:extLst>
              <a:ext uri="{FF2B5EF4-FFF2-40B4-BE49-F238E27FC236}">
                <a16:creationId xmlns:a16="http://schemas.microsoft.com/office/drawing/2014/main" id="{50EE1961-7E13-5769-71DB-95B97E238287}"/>
              </a:ext>
            </a:extLst>
          </p:cNvPr>
          <p:cNvSpPr/>
          <p:nvPr userDrawn="1"/>
        </p:nvSpPr>
        <p:spPr>
          <a:xfrm>
            <a:off x="0" y="3668495"/>
            <a:ext cx="4549837" cy="3189507"/>
          </a:xfrm>
          <a:custGeom>
            <a:avLst/>
            <a:gdLst>
              <a:gd name="connsiteX0" fmla="*/ 0 w 4549837"/>
              <a:gd name="connsiteY0" fmla="*/ 0 h 3189507"/>
              <a:gd name="connsiteX1" fmla="*/ 30395 w 4549837"/>
              <a:gd name="connsiteY1" fmla="*/ 7015 h 3189507"/>
              <a:gd name="connsiteX2" fmla="*/ 4348013 w 4549837"/>
              <a:gd name="connsiteY2" fmla="*/ 2905693 h 3189507"/>
              <a:gd name="connsiteX3" fmla="*/ 4549837 w 4549837"/>
              <a:gd name="connsiteY3" fmla="*/ 3189507 h 3189507"/>
              <a:gd name="connsiteX4" fmla="*/ 0 w 4549837"/>
              <a:gd name="connsiteY4" fmla="*/ 3189507 h 318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837" h="3189507">
                <a:moveTo>
                  <a:pt x="0" y="0"/>
                </a:moveTo>
                <a:lnTo>
                  <a:pt x="30395" y="7015"/>
                </a:lnTo>
                <a:cubicBezTo>
                  <a:pt x="1781675" y="457600"/>
                  <a:pt x="3295879" y="1498824"/>
                  <a:pt x="4348013" y="2905693"/>
                </a:cubicBezTo>
                <a:lnTo>
                  <a:pt x="4549837" y="3189507"/>
                </a:lnTo>
                <a:lnTo>
                  <a:pt x="0" y="3189507"/>
                </a:lnTo>
                <a:close/>
              </a:path>
            </a:pathLst>
          </a:custGeom>
          <a:gradFill flip="none" rotWithShape="1">
            <a:gsLst>
              <a:gs pos="0">
                <a:srgbClr val="8AC541">
                  <a:alpha val="39000"/>
                </a:srgbClr>
              </a:gs>
              <a:gs pos="47000">
                <a:srgbClr val="8AC541">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pic>
        <p:nvPicPr>
          <p:cNvPr id="9" name="Graphic 8">
            <a:extLst>
              <a:ext uri="{FF2B5EF4-FFF2-40B4-BE49-F238E27FC236}">
                <a16:creationId xmlns:a16="http://schemas.microsoft.com/office/drawing/2014/main" id="{F03D41D5-C4AF-4967-9D30-A60EACF144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4312" y="1794693"/>
            <a:ext cx="5538486" cy="3268614"/>
          </a:xfrm>
          <a:prstGeom prst="rect">
            <a:avLst/>
          </a:prstGeom>
        </p:spPr>
      </p:pic>
    </p:spTree>
    <p:extLst>
      <p:ext uri="{BB962C8B-B14F-4D97-AF65-F5344CB8AC3E}">
        <p14:creationId xmlns:p14="http://schemas.microsoft.com/office/powerpoint/2010/main" val="279664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FR">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4914CFE-190C-0BAC-BC41-68D5823FCA76}"/>
              </a:ext>
            </a:extLst>
          </p:cNvPr>
          <p:cNvSpPr/>
          <p:nvPr userDrawn="1"/>
        </p:nvSpPr>
        <p:spPr>
          <a:xfrm>
            <a:off x="-4104" y="0"/>
            <a:ext cx="12196105" cy="6858001"/>
          </a:xfrm>
          <a:custGeom>
            <a:avLst/>
            <a:gdLst>
              <a:gd name="connsiteX0" fmla="*/ 0 w 12196105"/>
              <a:gd name="connsiteY0" fmla="*/ 0 h 6858001"/>
              <a:gd name="connsiteX1" fmla="*/ 12196105 w 12196105"/>
              <a:gd name="connsiteY1" fmla="*/ 0 h 6858001"/>
              <a:gd name="connsiteX2" fmla="*/ 12196105 w 12196105"/>
              <a:gd name="connsiteY2" fmla="*/ 6858001 h 6858001"/>
              <a:gd name="connsiteX3" fmla="*/ 5589699 w 12196105"/>
              <a:gd name="connsiteY3" fmla="*/ 6858001 h 6858001"/>
              <a:gd name="connsiteX4" fmla="*/ 5305094 w 12196105"/>
              <a:gd name="connsiteY4" fmla="*/ 6661340 h 6858001"/>
              <a:gd name="connsiteX5" fmla="*/ 266610 w 12196105"/>
              <a:gd name="connsiteY5" fmla="*/ 2127205 h 6858001"/>
              <a:gd name="connsiteX6" fmla="*/ 0 w 12196105"/>
              <a:gd name="connsiteY6" fmla="*/ 18112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105" h="6858001">
                <a:moveTo>
                  <a:pt x="0" y="0"/>
                </a:moveTo>
                <a:lnTo>
                  <a:pt x="12196105" y="0"/>
                </a:lnTo>
                <a:lnTo>
                  <a:pt x="12196105" y="6858001"/>
                </a:lnTo>
                <a:lnTo>
                  <a:pt x="5589699" y="6858001"/>
                </a:lnTo>
                <a:lnTo>
                  <a:pt x="5305094" y="6661340"/>
                </a:lnTo>
                <a:cubicBezTo>
                  <a:pt x="3451825" y="5351767"/>
                  <a:pt x="1760366" y="3828424"/>
                  <a:pt x="266610" y="2127205"/>
                </a:cubicBezTo>
                <a:lnTo>
                  <a:pt x="0" y="1811296"/>
                </a:lnTo>
                <a:close/>
              </a:path>
            </a:pathLst>
          </a:custGeom>
          <a:gradFill flip="none" rotWithShape="1">
            <a:gsLst>
              <a:gs pos="0">
                <a:srgbClr val="B7D9EE"/>
              </a:gs>
              <a:gs pos="6600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6" name="Freeform: Shape 5">
            <a:extLst>
              <a:ext uri="{FF2B5EF4-FFF2-40B4-BE49-F238E27FC236}">
                <a16:creationId xmlns:a16="http://schemas.microsoft.com/office/drawing/2014/main" id="{47FBA331-7DCF-381D-116D-586CD98413D9}"/>
              </a:ext>
            </a:extLst>
          </p:cNvPr>
          <p:cNvSpPr/>
          <p:nvPr userDrawn="1"/>
        </p:nvSpPr>
        <p:spPr>
          <a:xfrm>
            <a:off x="0" y="-2"/>
            <a:ext cx="4709160" cy="6887029"/>
          </a:xfrm>
          <a:custGeom>
            <a:avLst/>
            <a:gdLst>
              <a:gd name="connsiteX0" fmla="*/ 0 w 4709160"/>
              <a:gd name="connsiteY0" fmla="*/ 0 h 6887029"/>
              <a:gd name="connsiteX1" fmla="*/ 3407386 w 4709160"/>
              <a:gd name="connsiteY1" fmla="*/ 0 h 6887029"/>
              <a:gd name="connsiteX2" fmla="*/ 3448772 w 4709160"/>
              <a:gd name="connsiteY2" fmla="*/ 58200 h 6887029"/>
              <a:gd name="connsiteX3" fmla="*/ 4709160 w 4709160"/>
              <a:gd name="connsiteY3" fmla="*/ 4184428 h 6887029"/>
              <a:gd name="connsiteX4" fmla="*/ 4261344 w 4709160"/>
              <a:gd name="connsiteY4" fmla="*/ 6721919 h 6887029"/>
              <a:gd name="connsiteX5" fmla="*/ 4196243 w 4709160"/>
              <a:gd name="connsiteY5" fmla="*/ 6887029 h 6887029"/>
              <a:gd name="connsiteX6" fmla="*/ 0 w 4709160"/>
              <a:gd name="connsiteY6" fmla="*/ 6887029 h 688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160" h="6887029">
                <a:moveTo>
                  <a:pt x="0" y="0"/>
                </a:moveTo>
                <a:lnTo>
                  <a:pt x="3407386" y="0"/>
                </a:lnTo>
                <a:lnTo>
                  <a:pt x="3448772" y="58200"/>
                </a:lnTo>
                <a:cubicBezTo>
                  <a:pt x="4244516" y="1236055"/>
                  <a:pt x="4709160" y="2655980"/>
                  <a:pt x="4709160" y="4184428"/>
                </a:cubicBezTo>
                <a:cubicBezTo>
                  <a:pt x="4709160" y="5076022"/>
                  <a:pt x="4551052" y="5930689"/>
                  <a:pt x="4261344" y="6721919"/>
                </a:cubicBezTo>
                <a:lnTo>
                  <a:pt x="4196243" y="6887029"/>
                </a:lnTo>
                <a:lnTo>
                  <a:pt x="0" y="6887029"/>
                </a:lnTo>
                <a:close/>
              </a:path>
            </a:pathLst>
          </a:custGeom>
          <a:gradFill flip="none" rotWithShape="1">
            <a:gsLst>
              <a:gs pos="0">
                <a:srgbClr val="B3D7ED"/>
              </a:gs>
              <a:gs pos="61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7" name="Freeform: Shape 6">
            <a:extLst>
              <a:ext uri="{FF2B5EF4-FFF2-40B4-BE49-F238E27FC236}">
                <a16:creationId xmlns:a16="http://schemas.microsoft.com/office/drawing/2014/main" id="{925F744D-E966-D85B-9A0B-2B30B2F25E8F}"/>
              </a:ext>
            </a:extLst>
          </p:cNvPr>
          <p:cNvSpPr/>
          <p:nvPr userDrawn="1"/>
        </p:nvSpPr>
        <p:spPr>
          <a:xfrm>
            <a:off x="0" y="3668495"/>
            <a:ext cx="4549837" cy="3189507"/>
          </a:xfrm>
          <a:custGeom>
            <a:avLst/>
            <a:gdLst>
              <a:gd name="connsiteX0" fmla="*/ 0 w 4549837"/>
              <a:gd name="connsiteY0" fmla="*/ 0 h 3189507"/>
              <a:gd name="connsiteX1" fmla="*/ 30395 w 4549837"/>
              <a:gd name="connsiteY1" fmla="*/ 7015 h 3189507"/>
              <a:gd name="connsiteX2" fmla="*/ 4348013 w 4549837"/>
              <a:gd name="connsiteY2" fmla="*/ 2905693 h 3189507"/>
              <a:gd name="connsiteX3" fmla="*/ 4549837 w 4549837"/>
              <a:gd name="connsiteY3" fmla="*/ 3189507 h 3189507"/>
              <a:gd name="connsiteX4" fmla="*/ 0 w 4549837"/>
              <a:gd name="connsiteY4" fmla="*/ 3189507 h 318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837" h="3189507">
                <a:moveTo>
                  <a:pt x="0" y="0"/>
                </a:moveTo>
                <a:lnTo>
                  <a:pt x="30395" y="7015"/>
                </a:lnTo>
                <a:cubicBezTo>
                  <a:pt x="1781675" y="457600"/>
                  <a:pt x="3295879" y="1498824"/>
                  <a:pt x="4348013" y="2905693"/>
                </a:cubicBezTo>
                <a:lnTo>
                  <a:pt x="4549837" y="3189507"/>
                </a:lnTo>
                <a:lnTo>
                  <a:pt x="0" y="3189507"/>
                </a:lnTo>
                <a:close/>
              </a:path>
            </a:pathLst>
          </a:custGeom>
          <a:gradFill flip="none" rotWithShape="1">
            <a:gsLst>
              <a:gs pos="0">
                <a:srgbClr val="8AC541">
                  <a:alpha val="39000"/>
                </a:srgbClr>
              </a:gs>
              <a:gs pos="47000">
                <a:srgbClr val="8AC541">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2" name="Title 1">
            <a:extLst>
              <a:ext uri="{FF2B5EF4-FFF2-40B4-BE49-F238E27FC236}">
                <a16:creationId xmlns:a16="http://schemas.microsoft.com/office/drawing/2014/main" id="{E2FB2AB8-61F9-40E8-8855-C37A6894B534}"/>
              </a:ext>
            </a:extLst>
          </p:cNvPr>
          <p:cNvSpPr>
            <a:spLocks noGrp="1"/>
          </p:cNvSpPr>
          <p:nvPr>
            <p:ph type="ctrTitle"/>
          </p:nvPr>
        </p:nvSpPr>
        <p:spPr>
          <a:xfrm>
            <a:off x="981627" y="2017847"/>
            <a:ext cx="5512479" cy="1760473"/>
          </a:xfrm>
        </p:spPr>
        <p:txBody>
          <a:bodyPr anchor="t"/>
          <a:lstStyle>
            <a:lvl1pPr algn="l">
              <a:defRPr sz="6000">
                <a:solidFill>
                  <a:schemeClr val="tx2"/>
                </a:solidFill>
                <a:latin typeface="Arial" panose="020B0604020202020204" pitchFamily="34" charset="0"/>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EC54EF18-80D1-426F-803E-CB391609E4FC}"/>
              </a:ext>
            </a:extLst>
          </p:cNvPr>
          <p:cNvSpPr>
            <a:spLocks noGrp="1"/>
          </p:cNvSpPr>
          <p:nvPr>
            <p:ph type="subTitle" idx="1"/>
          </p:nvPr>
        </p:nvSpPr>
        <p:spPr>
          <a:xfrm>
            <a:off x="981627" y="3959916"/>
            <a:ext cx="5512479" cy="1220860"/>
          </a:xfr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8" name="Picture Placeholder 7">
            <a:extLst>
              <a:ext uri="{FF2B5EF4-FFF2-40B4-BE49-F238E27FC236}">
                <a16:creationId xmlns:a16="http://schemas.microsoft.com/office/drawing/2014/main" id="{FD0F4300-3250-4C39-B842-BE34B7D5E8C1}"/>
              </a:ext>
            </a:extLst>
          </p:cNvPr>
          <p:cNvSpPr>
            <a:spLocks noGrp="1"/>
          </p:cNvSpPr>
          <p:nvPr>
            <p:ph type="pic" sz="quarter" idx="11" hasCustomPrompt="1"/>
          </p:nvPr>
        </p:nvSpPr>
        <p:spPr>
          <a:xfrm>
            <a:off x="6679521" y="0"/>
            <a:ext cx="5512479" cy="6204857"/>
          </a:xfrm>
        </p:spPr>
        <p:txBody>
          <a:bodyPr/>
          <a:lstStyle>
            <a:lvl1pPr marL="0" indent="0">
              <a:buNone/>
              <a:defRPr>
                <a:latin typeface="Arial" panose="020B0604020202020204" pitchFamily="34" charset="0"/>
                <a:cs typeface="Arial" panose="020B0604020202020204" pitchFamily="34" charset="0"/>
              </a:defRPr>
            </a:lvl1pPr>
          </a:lstStyle>
          <a:p>
            <a:r>
              <a:rPr lang="en-US" dirty="0"/>
              <a:t>Click to insert picture</a:t>
            </a:r>
            <a:endParaRPr lang="en-CA" dirty="0"/>
          </a:p>
        </p:txBody>
      </p:sp>
      <p:sp>
        <p:nvSpPr>
          <p:cNvPr id="14" name="Content Placeholder 13">
            <a:extLst>
              <a:ext uri="{FF2B5EF4-FFF2-40B4-BE49-F238E27FC236}">
                <a16:creationId xmlns:a16="http://schemas.microsoft.com/office/drawing/2014/main" id="{8149CB3D-5D65-4F84-A2CC-73D9BCC851E2}"/>
              </a:ext>
            </a:extLst>
          </p:cNvPr>
          <p:cNvSpPr>
            <a:spLocks noGrp="1"/>
          </p:cNvSpPr>
          <p:nvPr>
            <p:ph sz="quarter" idx="12" hasCustomPrompt="1"/>
          </p:nvPr>
        </p:nvSpPr>
        <p:spPr>
          <a:xfrm>
            <a:off x="981075" y="5994400"/>
            <a:ext cx="3008313" cy="336420"/>
          </a:xfrm>
        </p:spPr>
        <p:txBody>
          <a:bodyPr>
            <a:normAutofit/>
          </a:bodyPr>
          <a:lstStyle>
            <a:lvl1pPr marL="0" indent="0">
              <a:buNone/>
              <a:defRPr sz="1400"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endParaRPr lang="en-CA" dirty="0"/>
          </a:p>
        </p:txBody>
      </p:sp>
      <p:pic>
        <p:nvPicPr>
          <p:cNvPr id="5" name="Graphic 4">
            <a:extLst>
              <a:ext uri="{FF2B5EF4-FFF2-40B4-BE49-F238E27FC236}">
                <a16:creationId xmlns:a16="http://schemas.microsoft.com/office/drawing/2014/main" id="{0E289E2C-ECAA-4C0A-8E42-60C79F8806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075" y="229241"/>
            <a:ext cx="1829592" cy="1079759"/>
          </a:xfrm>
          <a:prstGeom prst="rect">
            <a:avLst/>
          </a:prstGeom>
        </p:spPr>
      </p:pic>
    </p:spTree>
    <p:extLst>
      <p:ext uri="{BB962C8B-B14F-4D97-AF65-F5344CB8AC3E}">
        <p14:creationId xmlns:p14="http://schemas.microsoft.com/office/powerpoint/2010/main" val="362813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9D99F04-25AD-3C79-6359-C48AF3B787B0}"/>
              </a:ext>
            </a:extLst>
          </p:cNvPr>
          <p:cNvSpPr/>
          <p:nvPr userDrawn="1"/>
        </p:nvSpPr>
        <p:spPr>
          <a:xfrm>
            <a:off x="0" y="0"/>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5" name="Freeform: Shape 4">
            <a:extLst>
              <a:ext uri="{FF2B5EF4-FFF2-40B4-BE49-F238E27FC236}">
                <a16:creationId xmlns:a16="http://schemas.microsoft.com/office/drawing/2014/main" id="{00F368C0-2800-75F2-FA33-E5E51A263936}"/>
              </a:ext>
            </a:extLst>
          </p:cNvPr>
          <p:cNvSpPr/>
          <p:nvPr userDrawn="1"/>
        </p:nvSpPr>
        <p:spPr>
          <a:xfrm rot="10800000">
            <a:off x="6702438" y="1218228"/>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0">
                <a:srgbClr val="7FC34F">
                  <a:alpha val="44000"/>
                </a:srgbClr>
              </a:gs>
              <a:gs pos="36000">
                <a:srgbClr val="8AC541">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2" name="Title 1">
            <a:extLst>
              <a:ext uri="{FF2B5EF4-FFF2-40B4-BE49-F238E27FC236}">
                <a16:creationId xmlns:a16="http://schemas.microsoft.com/office/drawing/2014/main" id="{F8FCE4CA-9DD3-41B2-A72F-2BAAF75EA93C}"/>
              </a:ext>
            </a:extLst>
          </p:cNvPr>
          <p:cNvSpPr>
            <a:spLocks noGrp="1"/>
          </p:cNvSpPr>
          <p:nvPr>
            <p:ph type="title"/>
          </p:nvPr>
        </p:nvSpPr>
        <p:spPr>
          <a:xfrm>
            <a:off x="6172200" y="1545653"/>
            <a:ext cx="5181600" cy="566349"/>
          </a:xfrm>
        </p:spPr>
        <p:txBody>
          <a:bodyPr>
            <a:normAutofit/>
          </a:bodyPr>
          <a:lstStyle>
            <a:lvl1pPr>
              <a:defRPr sz="2800" b="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0139F97-C5BB-4CF0-B594-F8E60F4CC598}"/>
              </a:ext>
            </a:extLst>
          </p:cNvPr>
          <p:cNvSpPr>
            <a:spLocks noGrp="1"/>
          </p:cNvSpPr>
          <p:nvPr>
            <p:ph sz="half" idx="1"/>
          </p:nvPr>
        </p:nvSpPr>
        <p:spPr>
          <a:xfrm>
            <a:off x="6172200" y="2246939"/>
            <a:ext cx="5181600" cy="3329896"/>
          </a:xfrm>
        </p:spPr>
        <p:txBody>
          <a:bodyPr>
            <a:noAutofit/>
          </a:bodyPr>
          <a:lstStyle>
            <a:lvl1pPr marL="457200" indent="-457200">
              <a:buFont typeface="+mj-lt"/>
              <a:buAutoNum type="arabicPeriod"/>
              <a:defRPr sz="20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p:txBody>
      </p:sp>
      <p:sp>
        <p:nvSpPr>
          <p:cNvPr id="9" name="Picture Placeholder 8">
            <a:extLst>
              <a:ext uri="{FF2B5EF4-FFF2-40B4-BE49-F238E27FC236}">
                <a16:creationId xmlns:a16="http://schemas.microsoft.com/office/drawing/2014/main" id="{EA8F4819-BE83-4C3A-A5A9-699F66B497B7}"/>
              </a:ext>
            </a:extLst>
          </p:cNvPr>
          <p:cNvSpPr>
            <a:spLocks noGrp="1"/>
          </p:cNvSpPr>
          <p:nvPr>
            <p:ph type="pic" sz="quarter" idx="13"/>
          </p:nvPr>
        </p:nvSpPr>
        <p:spPr>
          <a:xfrm>
            <a:off x="0" y="738554"/>
            <a:ext cx="5652197" cy="5471327"/>
          </a:xfrm>
        </p:spPr>
        <p:txBody>
          <a:bodyPr/>
          <a:lstStyle>
            <a:lvl1pPr marL="0" indent="0">
              <a:buNone/>
              <a:defRPr/>
            </a:lvl1pPr>
          </a:lstStyle>
          <a:p>
            <a:r>
              <a:rPr lang="en-US" dirty="0"/>
              <a:t>Click icon to add picture</a:t>
            </a:r>
            <a:endParaRPr lang="en-CA" dirty="0"/>
          </a:p>
        </p:txBody>
      </p:sp>
    </p:spTree>
    <p:extLst>
      <p:ext uri="{BB962C8B-B14F-4D97-AF65-F5344CB8AC3E}">
        <p14:creationId xmlns:p14="http://schemas.microsoft.com/office/powerpoint/2010/main" val="377844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4CA-9DD3-41B2-A72F-2BAAF75EA93C}"/>
              </a:ext>
            </a:extLst>
          </p:cNvPr>
          <p:cNvSpPr>
            <a:spLocks noGrp="1"/>
          </p:cNvSpPr>
          <p:nvPr>
            <p:ph type="title"/>
          </p:nvPr>
        </p:nvSpPr>
        <p:spPr>
          <a:xfrm>
            <a:off x="6172200" y="2168651"/>
            <a:ext cx="5181600" cy="566349"/>
          </a:xfrm>
        </p:spPr>
        <p:txBody>
          <a:bodyPr>
            <a:normAutofit/>
          </a:bodyPr>
          <a:lstStyle>
            <a:lvl1pPr>
              <a:defRPr sz="2800" b="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0139F97-C5BB-4CF0-B594-F8E60F4CC598}"/>
              </a:ext>
            </a:extLst>
          </p:cNvPr>
          <p:cNvSpPr>
            <a:spLocks noGrp="1"/>
          </p:cNvSpPr>
          <p:nvPr>
            <p:ph sz="half" idx="1"/>
          </p:nvPr>
        </p:nvSpPr>
        <p:spPr>
          <a:xfrm>
            <a:off x="6172200" y="2869937"/>
            <a:ext cx="5181600" cy="2264771"/>
          </a:xfrm>
        </p:spPr>
        <p:txBody>
          <a:bodyPr>
            <a:noAutofit/>
          </a:bodyPr>
          <a:lstStyle>
            <a:lvl1pPr marL="0" indent="0">
              <a:buFont typeface="+mj-lt"/>
              <a:buNone/>
              <a:defRPr sz="20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p:txBody>
      </p:sp>
      <p:sp>
        <p:nvSpPr>
          <p:cNvPr id="7" name="Slide Number Placeholder 6">
            <a:extLst>
              <a:ext uri="{FF2B5EF4-FFF2-40B4-BE49-F238E27FC236}">
                <a16:creationId xmlns:a16="http://schemas.microsoft.com/office/drawing/2014/main" id="{C2059165-8A5C-41BD-8907-2091E51199AA}"/>
              </a:ext>
            </a:extLst>
          </p:cNvPr>
          <p:cNvSpPr>
            <a:spLocks noGrp="1"/>
          </p:cNvSpPr>
          <p:nvPr>
            <p:ph type="sldNum" sz="quarter" idx="12"/>
          </p:nvPr>
        </p:nvSpPr>
        <p:spPr/>
        <p:txBody>
          <a:bodyPr/>
          <a:lstStyle/>
          <a:p>
            <a:fld id="{E7016582-76BD-4105-BD36-32B8CD61AE98}" type="slidenum">
              <a:rPr lang="en-CA" smtClean="0"/>
              <a:t>‹#›</a:t>
            </a:fld>
            <a:endParaRPr lang="en-CA" dirty="0"/>
          </a:p>
        </p:txBody>
      </p:sp>
      <p:sp>
        <p:nvSpPr>
          <p:cNvPr id="9" name="Picture Placeholder 8">
            <a:extLst>
              <a:ext uri="{FF2B5EF4-FFF2-40B4-BE49-F238E27FC236}">
                <a16:creationId xmlns:a16="http://schemas.microsoft.com/office/drawing/2014/main" id="{EA8F4819-BE83-4C3A-A5A9-699F66B497B7}"/>
              </a:ext>
            </a:extLst>
          </p:cNvPr>
          <p:cNvSpPr>
            <a:spLocks noGrp="1"/>
          </p:cNvSpPr>
          <p:nvPr>
            <p:ph type="pic" sz="quarter" idx="13"/>
          </p:nvPr>
        </p:nvSpPr>
        <p:spPr>
          <a:xfrm>
            <a:off x="0" y="738554"/>
            <a:ext cx="5652197" cy="5471327"/>
          </a:xfrm>
        </p:spPr>
        <p:txBody>
          <a:bodyPr/>
          <a:lstStyle>
            <a:lvl1pPr marL="0" indent="0">
              <a:buNone/>
              <a:defRPr/>
            </a:lvl1pPr>
          </a:lstStyle>
          <a:p>
            <a:r>
              <a:rPr lang="en-US" dirty="0"/>
              <a:t>Click icon to add picture</a:t>
            </a:r>
            <a:endParaRPr lang="en-CA" dirty="0"/>
          </a:p>
        </p:txBody>
      </p:sp>
      <p:sp>
        <p:nvSpPr>
          <p:cNvPr id="34" name="Freeform: Shape 33">
            <a:extLst>
              <a:ext uri="{FF2B5EF4-FFF2-40B4-BE49-F238E27FC236}">
                <a16:creationId xmlns:a16="http://schemas.microsoft.com/office/drawing/2014/main" id="{88962616-65E1-E37C-7BC1-6ADE8A4C3F7E}"/>
              </a:ext>
            </a:extLst>
          </p:cNvPr>
          <p:cNvSpPr/>
          <p:nvPr userDrawn="1"/>
        </p:nvSpPr>
        <p:spPr>
          <a:xfrm>
            <a:off x="0" y="0"/>
            <a:ext cx="7315200" cy="6789937"/>
          </a:xfrm>
          <a:custGeom>
            <a:avLst/>
            <a:gdLst>
              <a:gd name="connsiteX0" fmla="*/ 0 w 7315200"/>
              <a:gd name="connsiteY0" fmla="*/ 1 h 6789937"/>
              <a:gd name="connsiteX1" fmla="*/ 7098819 w 7315200"/>
              <a:gd name="connsiteY1" fmla="*/ 1 h 6789937"/>
              <a:gd name="connsiteX2" fmla="*/ 7084744 w 7315200"/>
              <a:gd name="connsiteY2" fmla="*/ 110768 h 6789937"/>
              <a:gd name="connsiteX3" fmla="*/ 351281 w 7315200"/>
              <a:gd name="connsiteY3" fmla="*/ 6749510 h 6789937"/>
              <a:gd name="connsiteX4" fmla="*/ 0 w 7315200"/>
              <a:gd name="connsiteY4" fmla="*/ 6789937 h 6789937"/>
              <a:gd name="connsiteX5" fmla="*/ 7098819 w 7315200"/>
              <a:gd name="connsiteY5" fmla="*/ 0 h 6789937"/>
              <a:gd name="connsiteX6" fmla="*/ 7315200 w 7315200"/>
              <a:gd name="connsiteY6" fmla="*/ 0 h 6789937"/>
              <a:gd name="connsiteX7" fmla="*/ 7315200 w 7315200"/>
              <a:gd name="connsiteY7" fmla="*/ 1 h 6789937"/>
              <a:gd name="connsiteX8" fmla="*/ 7098819 w 7315200"/>
              <a:gd name="connsiteY8" fmla="*/ 1 h 678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6789937">
                <a:moveTo>
                  <a:pt x="0" y="1"/>
                </a:moveTo>
                <a:lnTo>
                  <a:pt x="7098819" y="1"/>
                </a:lnTo>
                <a:lnTo>
                  <a:pt x="7084744" y="110768"/>
                </a:lnTo>
                <a:cubicBezTo>
                  <a:pt x="6558322" y="3556013"/>
                  <a:pt x="3811988" y="6270773"/>
                  <a:pt x="351281" y="6749510"/>
                </a:cubicBezTo>
                <a:lnTo>
                  <a:pt x="0" y="6789937"/>
                </a:lnTo>
                <a:close/>
                <a:moveTo>
                  <a:pt x="7098819" y="0"/>
                </a:moveTo>
                <a:lnTo>
                  <a:pt x="7315200" y="0"/>
                </a:lnTo>
                <a:lnTo>
                  <a:pt x="7315200" y="1"/>
                </a:lnTo>
                <a:lnTo>
                  <a:pt x="7098819" y="1"/>
                </a:lnTo>
                <a:close/>
              </a:path>
            </a:pathLst>
          </a:custGeom>
          <a:gradFill flip="none" rotWithShape="1">
            <a:gsLst>
              <a:gs pos="70000">
                <a:srgbClr val="A8E1FF">
                  <a:alpha val="0"/>
                </a:srgbClr>
              </a:gs>
              <a:gs pos="0">
                <a:srgbClr val="4FAFE3">
                  <a:alpha val="73725"/>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4" name="Text Placeholder 11">
            <a:extLst>
              <a:ext uri="{FF2B5EF4-FFF2-40B4-BE49-F238E27FC236}">
                <a16:creationId xmlns:a16="http://schemas.microsoft.com/office/drawing/2014/main" id="{18E0D479-C49C-57F8-AD18-016821BE66AC}"/>
              </a:ext>
            </a:extLst>
          </p:cNvPr>
          <p:cNvSpPr>
            <a:spLocks noGrp="1"/>
          </p:cNvSpPr>
          <p:nvPr>
            <p:ph type="body" sz="quarter" idx="14" hasCustomPrompt="1"/>
          </p:nvPr>
        </p:nvSpPr>
        <p:spPr>
          <a:xfrm>
            <a:off x="6172198" y="5496486"/>
            <a:ext cx="5181601"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204102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4CA-9DD3-41B2-A72F-2BAAF75EA93C}"/>
              </a:ext>
            </a:extLst>
          </p:cNvPr>
          <p:cNvSpPr>
            <a:spLocks noGrp="1"/>
          </p:cNvSpPr>
          <p:nvPr>
            <p:ph type="title"/>
          </p:nvPr>
        </p:nvSpPr>
        <p:spPr>
          <a:xfrm>
            <a:off x="914400" y="2178699"/>
            <a:ext cx="5181600" cy="566349"/>
          </a:xfrm>
        </p:spPr>
        <p:txBody>
          <a:bodyPr>
            <a:normAutofit/>
          </a:bodyPr>
          <a:lstStyle>
            <a:lvl1pPr>
              <a:defRPr sz="2800" b="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0139F97-C5BB-4CF0-B594-F8E60F4CC598}"/>
              </a:ext>
            </a:extLst>
          </p:cNvPr>
          <p:cNvSpPr>
            <a:spLocks noGrp="1"/>
          </p:cNvSpPr>
          <p:nvPr>
            <p:ph sz="half" idx="1"/>
          </p:nvPr>
        </p:nvSpPr>
        <p:spPr>
          <a:xfrm>
            <a:off x="914400" y="2879985"/>
            <a:ext cx="5181600" cy="2303171"/>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p:txBody>
      </p:sp>
      <p:sp>
        <p:nvSpPr>
          <p:cNvPr id="7" name="Slide Number Placeholder 6">
            <a:extLst>
              <a:ext uri="{FF2B5EF4-FFF2-40B4-BE49-F238E27FC236}">
                <a16:creationId xmlns:a16="http://schemas.microsoft.com/office/drawing/2014/main" id="{C2059165-8A5C-41BD-8907-2091E51199AA}"/>
              </a:ext>
            </a:extLst>
          </p:cNvPr>
          <p:cNvSpPr>
            <a:spLocks noGrp="1"/>
          </p:cNvSpPr>
          <p:nvPr>
            <p:ph type="sldNum" sz="quarter" idx="12"/>
          </p:nvPr>
        </p:nvSpPr>
        <p:spPr/>
        <p:txBody>
          <a:bodyPr/>
          <a:lstStyle/>
          <a:p>
            <a:fld id="{E7016582-76BD-4105-BD36-32B8CD61AE98}" type="slidenum">
              <a:rPr lang="en-CA" smtClean="0"/>
              <a:t>‹#›</a:t>
            </a:fld>
            <a:endParaRPr lang="en-CA" dirty="0"/>
          </a:p>
        </p:txBody>
      </p:sp>
      <p:sp>
        <p:nvSpPr>
          <p:cNvPr id="9" name="Picture Placeholder 8">
            <a:extLst>
              <a:ext uri="{FF2B5EF4-FFF2-40B4-BE49-F238E27FC236}">
                <a16:creationId xmlns:a16="http://schemas.microsoft.com/office/drawing/2014/main" id="{EA8F4819-BE83-4C3A-A5A9-699F66B497B7}"/>
              </a:ext>
            </a:extLst>
          </p:cNvPr>
          <p:cNvSpPr>
            <a:spLocks noGrp="1"/>
          </p:cNvSpPr>
          <p:nvPr>
            <p:ph type="pic" sz="quarter" idx="13"/>
          </p:nvPr>
        </p:nvSpPr>
        <p:spPr>
          <a:xfrm>
            <a:off x="6539803" y="738554"/>
            <a:ext cx="5652197" cy="5471327"/>
          </a:xfrm>
        </p:spPr>
        <p:txBody>
          <a:bodyPr/>
          <a:lstStyle>
            <a:lvl1pPr marL="0" indent="0">
              <a:buNone/>
              <a:defRPr/>
            </a:lvl1pPr>
          </a:lstStyle>
          <a:p>
            <a:r>
              <a:rPr lang="en-US" dirty="0"/>
              <a:t>Click icon to add picture</a:t>
            </a:r>
            <a:endParaRPr lang="en-CA" dirty="0"/>
          </a:p>
        </p:txBody>
      </p:sp>
      <p:sp>
        <p:nvSpPr>
          <p:cNvPr id="4" name="Freeform: Shape 3">
            <a:extLst>
              <a:ext uri="{FF2B5EF4-FFF2-40B4-BE49-F238E27FC236}">
                <a16:creationId xmlns:a16="http://schemas.microsoft.com/office/drawing/2014/main" id="{3AF2F221-9A94-A1FD-9176-047F3F9E22D7}"/>
              </a:ext>
            </a:extLst>
          </p:cNvPr>
          <p:cNvSpPr/>
          <p:nvPr userDrawn="1"/>
        </p:nvSpPr>
        <p:spPr>
          <a:xfrm flipH="1">
            <a:off x="4797287" y="0"/>
            <a:ext cx="7394713" cy="6789937"/>
          </a:xfrm>
          <a:custGeom>
            <a:avLst/>
            <a:gdLst>
              <a:gd name="connsiteX0" fmla="*/ 0 w 7315200"/>
              <a:gd name="connsiteY0" fmla="*/ 1 h 6789937"/>
              <a:gd name="connsiteX1" fmla="*/ 7098819 w 7315200"/>
              <a:gd name="connsiteY1" fmla="*/ 1 h 6789937"/>
              <a:gd name="connsiteX2" fmla="*/ 7084744 w 7315200"/>
              <a:gd name="connsiteY2" fmla="*/ 110768 h 6789937"/>
              <a:gd name="connsiteX3" fmla="*/ 351281 w 7315200"/>
              <a:gd name="connsiteY3" fmla="*/ 6749510 h 6789937"/>
              <a:gd name="connsiteX4" fmla="*/ 0 w 7315200"/>
              <a:gd name="connsiteY4" fmla="*/ 6789937 h 6789937"/>
              <a:gd name="connsiteX5" fmla="*/ 7098819 w 7315200"/>
              <a:gd name="connsiteY5" fmla="*/ 0 h 6789937"/>
              <a:gd name="connsiteX6" fmla="*/ 7315200 w 7315200"/>
              <a:gd name="connsiteY6" fmla="*/ 0 h 6789937"/>
              <a:gd name="connsiteX7" fmla="*/ 7315200 w 7315200"/>
              <a:gd name="connsiteY7" fmla="*/ 1 h 6789937"/>
              <a:gd name="connsiteX8" fmla="*/ 7098819 w 7315200"/>
              <a:gd name="connsiteY8" fmla="*/ 1 h 678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6789937">
                <a:moveTo>
                  <a:pt x="0" y="1"/>
                </a:moveTo>
                <a:lnTo>
                  <a:pt x="7098819" y="1"/>
                </a:lnTo>
                <a:lnTo>
                  <a:pt x="7084744" y="110768"/>
                </a:lnTo>
                <a:cubicBezTo>
                  <a:pt x="6558322" y="3556013"/>
                  <a:pt x="3811988" y="6270773"/>
                  <a:pt x="351281" y="6749510"/>
                </a:cubicBezTo>
                <a:lnTo>
                  <a:pt x="0" y="6789937"/>
                </a:lnTo>
                <a:close/>
                <a:moveTo>
                  <a:pt x="7098819" y="0"/>
                </a:moveTo>
                <a:lnTo>
                  <a:pt x="7315200" y="0"/>
                </a:lnTo>
                <a:lnTo>
                  <a:pt x="7315200" y="1"/>
                </a:lnTo>
                <a:lnTo>
                  <a:pt x="7098819" y="1"/>
                </a:lnTo>
                <a:close/>
              </a:path>
            </a:pathLst>
          </a:custGeom>
          <a:gradFill flip="none" rotWithShape="1">
            <a:gsLst>
              <a:gs pos="70000">
                <a:srgbClr val="A8E1FF">
                  <a:alpha val="0"/>
                </a:srgbClr>
              </a:gs>
              <a:gs pos="0">
                <a:srgbClr val="4FAFE3">
                  <a:alpha val="73725"/>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5" name="Text Placeholder 11">
            <a:extLst>
              <a:ext uri="{FF2B5EF4-FFF2-40B4-BE49-F238E27FC236}">
                <a16:creationId xmlns:a16="http://schemas.microsoft.com/office/drawing/2014/main" id="{2974FE67-9F2E-AB6F-1D1C-C05B58FB0665}"/>
              </a:ext>
            </a:extLst>
          </p:cNvPr>
          <p:cNvSpPr>
            <a:spLocks noGrp="1"/>
          </p:cNvSpPr>
          <p:nvPr>
            <p:ph type="body" sz="quarter" idx="14" hasCustomPrompt="1"/>
          </p:nvPr>
        </p:nvSpPr>
        <p:spPr>
          <a:xfrm>
            <a:off x="914399" y="5496486"/>
            <a:ext cx="5181601"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400974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69AFB3F-6336-59BA-3088-1D15C4D063B1}"/>
              </a:ext>
            </a:extLst>
          </p:cNvPr>
          <p:cNvSpPr/>
          <p:nvPr userDrawn="1"/>
        </p:nvSpPr>
        <p:spPr>
          <a:xfrm>
            <a:off x="0" y="0"/>
            <a:ext cx="6112902" cy="5673969"/>
          </a:xfrm>
          <a:custGeom>
            <a:avLst/>
            <a:gdLst>
              <a:gd name="connsiteX0" fmla="*/ 0 w 7315200"/>
              <a:gd name="connsiteY0" fmla="*/ 1 h 6789937"/>
              <a:gd name="connsiteX1" fmla="*/ 7098819 w 7315200"/>
              <a:gd name="connsiteY1" fmla="*/ 1 h 6789937"/>
              <a:gd name="connsiteX2" fmla="*/ 7084744 w 7315200"/>
              <a:gd name="connsiteY2" fmla="*/ 110768 h 6789937"/>
              <a:gd name="connsiteX3" fmla="*/ 351281 w 7315200"/>
              <a:gd name="connsiteY3" fmla="*/ 6749510 h 6789937"/>
              <a:gd name="connsiteX4" fmla="*/ 0 w 7315200"/>
              <a:gd name="connsiteY4" fmla="*/ 6789937 h 6789937"/>
              <a:gd name="connsiteX5" fmla="*/ 7098819 w 7315200"/>
              <a:gd name="connsiteY5" fmla="*/ 0 h 6789937"/>
              <a:gd name="connsiteX6" fmla="*/ 7315200 w 7315200"/>
              <a:gd name="connsiteY6" fmla="*/ 0 h 6789937"/>
              <a:gd name="connsiteX7" fmla="*/ 7315200 w 7315200"/>
              <a:gd name="connsiteY7" fmla="*/ 1 h 6789937"/>
              <a:gd name="connsiteX8" fmla="*/ 7098819 w 7315200"/>
              <a:gd name="connsiteY8" fmla="*/ 1 h 678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6789937">
                <a:moveTo>
                  <a:pt x="0" y="1"/>
                </a:moveTo>
                <a:lnTo>
                  <a:pt x="7098819" y="1"/>
                </a:lnTo>
                <a:lnTo>
                  <a:pt x="7084744" y="110768"/>
                </a:lnTo>
                <a:cubicBezTo>
                  <a:pt x="6558322" y="3556013"/>
                  <a:pt x="3811988" y="6270773"/>
                  <a:pt x="351281" y="6749510"/>
                </a:cubicBezTo>
                <a:lnTo>
                  <a:pt x="0" y="6789937"/>
                </a:lnTo>
                <a:close/>
                <a:moveTo>
                  <a:pt x="7098819" y="0"/>
                </a:moveTo>
                <a:lnTo>
                  <a:pt x="7315200" y="0"/>
                </a:lnTo>
                <a:lnTo>
                  <a:pt x="7315200" y="1"/>
                </a:lnTo>
                <a:lnTo>
                  <a:pt x="7098819" y="1"/>
                </a:lnTo>
                <a:close/>
              </a:path>
            </a:pathLst>
          </a:custGeom>
          <a:gradFill flip="none" rotWithShape="1">
            <a:gsLst>
              <a:gs pos="65000">
                <a:srgbClr val="A8E1FF">
                  <a:alpha val="0"/>
                </a:srgbClr>
              </a:gs>
              <a:gs pos="0">
                <a:srgbClr val="4FAFE3">
                  <a:alpha val="73725"/>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2" name="Title 1">
            <a:extLst>
              <a:ext uri="{FF2B5EF4-FFF2-40B4-BE49-F238E27FC236}">
                <a16:creationId xmlns:a16="http://schemas.microsoft.com/office/drawing/2014/main" id="{23AB42F3-75C2-497E-AE54-6DDBB07DF85A}"/>
              </a:ext>
            </a:extLst>
          </p:cNvPr>
          <p:cNvSpPr>
            <a:spLocks noGrp="1"/>
          </p:cNvSpPr>
          <p:nvPr>
            <p:ph type="title"/>
          </p:nvPr>
        </p:nvSpPr>
        <p:spPr>
          <a:xfrm>
            <a:off x="831850" y="1882817"/>
            <a:ext cx="10515600" cy="3557116"/>
          </a:xfrm>
        </p:spPr>
        <p:txBody>
          <a:bodyPr anchor="t">
            <a:normAutofit/>
          </a:bodyPr>
          <a:lstStyle>
            <a:lvl1pPr>
              <a:defRPr sz="7200"/>
            </a:lvl1pPr>
          </a:lstStyle>
          <a:p>
            <a:r>
              <a:rPr lang="en-US"/>
              <a:t>Click to edit Master title style</a:t>
            </a:r>
            <a:endParaRPr lang="en-CA" dirty="0"/>
          </a:p>
        </p:txBody>
      </p:sp>
      <p:sp>
        <p:nvSpPr>
          <p:cNvPr id="10" name="Freeform: Shape 9">
            <a:extLst>
              <a:ext uri="{FF2B5EF4-FFF2-40B4-BE49-F238E27FC236}">
                <a16:creationId xmlns:a16="http://schemas.microsoft.com/office/drawing/2014/main" id="{79BA3786-5E4E-BFDC-3EA5-8D8EC9F0EA07}"/>
              </a:ext>
            </a:extLst>
          </p:cNvPr>
          <p:cNvSpPr/>
          <p:nvPr userDrawn="1"/>
        </p:nvSpPr>
        <p:spPr>
          <a:xfrm>
            <a:off x="3" y="1887841"/>
            <a:ext cx="12191999" cy="4970160"/>
          </a:xfrm>
          <a:custGeom>
            <a:avLst/>
            <a:gdLst>
              <a:gd name="connsiteX0" fmla="*/ 6095999 w 12191999"/>
              <a:gd name="connsiteY0" fmla="*/ 0 h 4970160"/>
              <a:gd name="connsiteX1" fmla="*/ 12147395 w 12191999"/>
              <a:gd name="connsiteY1" fmla="*/ 2338037 h 4970160"/>
              <a:gd name="connsiteX2" fmla="*/ 12191999 w 12191999"/>
              <a:gd name="connsiteY2" fmla="*/ 2380563 h 4970160"/>
              <a:gd name="connsiteX3" fmla="*/ 12191999 w 12191999"/>
              <a:gd name="connsiteY3" fmla="*/ 4970160 h 4970160"/>
              <a:gd name="connsiteX4" fmla="*/ 0 w 12191999"/>
              <a:gd name="connsiteY4" fmla="*/ 4970160 h 4970160"/>
              <a:gd name="connsiteX5" fmla="*/ 0 w 12191999"/>
              <a:gd name="connsiteY5" fmla="*/ 2380561 h 4970160"/>
              <a:gd name="connsiteX6" fmla="*/ 44601 w 12191999"/>
              <a:gd name="connsiteY6" fmla="*/ 2338037 h 4970160"/>
              <a:gd name="connsiteX7" fmla="*/ 6095999 w 12191999"/>
              <a:gd name="connsiteY7" fmla="*/ 0 h 49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970160">
                <a:moveTo>
                  <a:pt x="6095999" y="0"/>
                </a:moveTo>
                <a:cubicBezTo>
                  <a:pt x="8425950" y="0"/>
                  <a:pt x="10549110" y="885375"/>
                  <a:pt x="12147395" y="2338037"/>
                </a:cubicBezTo>
                <a:lnTo>
                  <a:pt x="12191999" y="2380563"/>
                </a:lnTo>
                <a:lnTo>
                  <a:pt x="12191999" y="4970160"/>
                </a:lnTo>
                <a:lnTo>
                  <a:pt x="0" y="4970160"/>
                </a:lnTo>
                <a:lnTo>
                  <a:pt x="0" y="2380561"/>
                </a:lnTo>
                <a:lnTo>
                  <a:pt x="44601" y="2338037"/>
                </a:lnTo>
                <a:cubicBezTo>
                  <a:pt x="1642886" y="885375"/>
                  <a:pt x="3766047" y="0"/>
                  <a:pt x="6095999" y="0"/>
                </a:cubicBezTo>
                <a:close/>
              </a:path>
            </a:pathLst>
          </a:custGeom>
          <a:gradFill flip="none" rotWithShape="1">
            <a:gsLst>
              <a:gs pos="53000">
                <a:srgbClr val="67DFAE">
                  <a:alpha val="0"/>
                </a:srgbClr>
              </a:gs>
              <a:gs pos="0">
                <a:srgbClr val="55A51C">
                  <a:alpha val="2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Tree>
    <p:extLst>
      <p:ext uri="{BB962C8B-B14F-4D97-AF65-F5344CB8AC3E}">
        <p14:creationId xmlns:p14="http://schemas.microsoft.com/office/powerpoint/2010/main" val="121550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Advance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2B13EFC-2C30-B1EF-BF93-19B82782FED3}"/>
              </a:ext>
            </a:extLst>
          </p:cNvPr>
          <p:cNvSpPr/>
          <p:nvPr userDrawn="1"/>
        </p:nvSpPr>
        <p:spPr>
          <a:xfrm>
            <a:off x="0" y="0"/>
            <a:ext cx="6112902" cy="5673969"/>
          </a:xfrm>
          <a:custGeom>
            <a:avLst/>
            <a:gdLst>
              <a:gd name="connsiteX0" fmla="*/ 0 w 7315200"/>
              <a:gd name="connsiteY0" fmla="*/ 1 h 6789937"/>
              <a:gd name="connsiteX1" fmla="*/ 7098819 w 7315200"/>
              <a:gd name="connsiteY1" fmla="*/ 1 h 6789937"/>
              <a:gd name="connsiteX2" fmla="*/ 7084744 w 7315200"/>
              <a:gd name="connsiteY2" fmla="*/ 110768 h 6789937"/>
              <a:gd name="connsiteX3" fmla="*/ 351281 w 7315200"/>
              <a:gd name="connsiteY3" fmla="*/ 6749510 h 6789937"/>
              <a:gd name="connsiteX4" fmla="*/ 0 w 7315200"/>
              <a:gd name="connsiteY4" fmla="*/ 6789937 h 6789937"/>
              <a:gd name="connsiteX5" fmla="*/ 7098819 w 7315200"/>
              <a:gd name="connsiteY5" fmla="*/ 0 h 6789937"/>
              <a:gd name="connsiteX6" fmla="*/ 7315200 w 7315200"/>
              <a:gd name="connsiteY6" fmla="*/ 0 h 6789937"/>
              <a:gd name="connsiteX7" fmla="*/ 7315200 w 7315200"/>
              <a:gd name="connsiteY7" fmla="*/ 1 h 6789937"/>
              <a:gd name="connsiteX8" fmla="*/ 7098819 w 7315200"/>
              <a:gd name="connsiteY8" fmla="*/ 1 h 678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6789937">
                <a:moveTo>
                  <a:pt x="0" y="1"/>
                </a:moveTo>
                <a:lnTo>
                  <a:pt x="7098819" y="1"/>
                </a:lnTo>
                <a:lnTo>
                  <a:pt x="7084744" y="110768"/>
                </a:lnTo>
                <a:cubicBezTo>
                  <a:pt x="6558322" y="3556013"/>
                  <a:pt x="3811988" y="6270773"/>
                  <a:pt x="351281" y="6749510"/>
                </a:cubicBezTo>
                <a:lnTo>
                  <a:pt x="0" y="6789937"/>
                </a:lnTo>
                <a:close/>
                <a:moveTo>
                  <a:pt x="7098819" y="0"/>
                </a:moveTo>
                <a:lnTo>
                  <a:pt x="7315200" y="0"/>
                </a:lnTo>
                <a:lnTo>
                  <a:pt x="7315200" y="1"/>
                </a:lnTo>
                <a:lnTo>
                  <a:pt x="7098819" y="1"/>
                </a:lnTo>
                <a:close/>
              </a:path>
            </a:pathLst>
          </a:custGeom>
          <a:gradFill flip="none" rotWithShape="1">
            <a:gsLst>
              <a:gs pos="65000">
                <a:srgbClr val="A8E1FF">
                  <a:alpha val="0"/>
                </a:srgbClr>
              </a:gs>
              <a:gs pos="0">
                <a:srgbClr val="4FAFE3">
                  <a:alpha val="73725"/>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6" name="Freeform: Shape 5">
            <a:extLst>
              <a:ext uri="{FF2B5EF4-FFF2-40B4-BE49-F238E27FC236}">
                <a16:creationId xmlns:a16="http://schemas.microsoft.com/office/drawing/2014/main" id="{AEE81FFE-574C-3247-C969-A700EC09E1C6}"/>
              </a:ext>
            </a:extLst>
          </p:cNvPr>
          <p:cNvSpPr/>
          <p:nvPr userDrawn="1"/>
        </p:nvSpPr>
        <p:spPr>
          <a:xfrm>
            <a:off x="3" y="1887841"/>
            <a:ext cx="12191999" cy="4970160"/>
          </a:xfrm>
          <a:custGeom>
            <a:avLst/>
            <a:gdLst>
              <a:gd name="connsiteX0" fmla="*/ 6095999 w 12191999"/>
              <a:gd name="connsiteY0" fmla="*/ 0 h 4970160"/>
              <a:gd name="connsiteX1" fmla="*/ 12147395 w 12191999"/>
              <a:gd name="connsiteY1" fmla="*/ 2338037 h 4970160"/>
              <a:gd name="connsiteX2" fmla="*/ 12191999 w 12191999"/>
              <a:gd name="connsiteY2" fmla="*/ 2380563 h 4970160"/>
              <a:gd name="connsiteX3" fmla="*/ 12191999 w 12191999"/>
              <a:gd name="connsiteY3" fmla="*/ 4970160 h 4970160"/>
              <a:gd name="connsiteX4" fmla="*/ 0 w 12191999"/>
              <a:gd name="connsiteY4" fmla="*/ 4970160 h 4970160"/>
              <a:gd name="connsiteX5" fmla="*/ 0 w 12191999"/>
              <a:gd name="connsiteY5" fmla="*/ 2380561 h 4970160"/>
              <a:gd name="connsiteX6" fmla="*/ 44601 w 12191999"/>
              <a:gd name="connsiteY6" fmla="*/ 2338037 h 4970160"/>
              <a:gd name="connsiteX7" fmla="*/ 6095999 w 12191999"/>
              <a:gd name="connsiteY7" fmla="*/ 0 h 49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970160">
                <a:moveTo>
                  <a:pt x="6095999" y="0"/>
                </a:moveTo>
                <a:cubicBezTo>
                  <a:pt x="8425950" y="0"/>
                  <a:pt x="10549110" y="885375"/>
                  <a:pt x="12147395" y="2338037"/>
                </a:cubicBezTo>
                <a:lnTo>
                  <a:pt x="12191999" y="2380563"/>
                </a:lnTo>
                <a:lnTo>
                  <a:pt x="12191999" y="4970160"/>
                </a:lnTo>
                <a:lnTo>
                  <a:pt x="0" y="4970160"/>
                </a:lnTo>
                <a:lnTo>
                  <a:pt x="0" y="2380561"/>
                </a:lnTo>
                <a:lnTo>
                  <a:pt x="44601" y="2338037"/>
                </a:lnTo>
                <a:cubicBezTo>
                  <a:pt x="1642886" y="885375"/>
                  <a:pt x="3766047" y="0"/>
                  <a:pt x="6095999" y="0"/>
                </a:cubicBezTo>
                <a:close/>
              </a:path>
            </a:pathLst>
          </a:custGeom>
          <a:gradFill flip="none" rotWithShape="1">
            <a:gsLst>
              <a:gs pos="53000">
                <a:srgbClr val="67DFAE">
                  <a:alpha val="0"/>
                </a:srgbClr>
              </a:gs>
              <a:gs pos="0">
                <a:srgbClr val="55A51C">
                  <a:alpha val="2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latin typeface="Arial" panose="020B0604020202020204" pitchFamily="34" charset="0"/>
            </a:endParaRPr>
          </a:p>
        </p:txBody>
      </p:sp>
      <p:sp>
        <p:nvSpPr>
          <p:cNvPr id="2" name="Title 1">
            <a:extLst>
              <a:ext uri="{FF2B5EF4-FFF2-40B4-BE49-F238E27FC236}">
                <a16:creationId xmlns:a16="http://schemas.microsoft.com/office/drawing/2014/main" id="{23AB42F3-75C2-497E-AE54-6DDBB07DF85A}"/>
              </a:ext>
            </a:extLst>
          </p:cNvPr>
          <p:cNvSpPr>
            <a:spLocks noGrp="1"/>
          </p:cNvSpPr>
          <p:nvPr>
            <p:ph type="title" hasCustomPrompt="1"/>
          </p:nvPr>
        </p:nvSpPr>
        <p:spPr>
          <a:xfrm>
            <a:off x="831850" y="1274891"/>
            <a:ext cx="10515600" cy="1051302"/>
          </a:xfrm>
        </p:spPr>
        <p:txBody>
          <a:bodyPr anchor="t">
            <a:normAutofit/>
          </a:bodyPr>
          <a:lstStyle>
            <a:lvl1pPr>
              <a:defRPr sz="7200"/>
            </a:lvl1pPr>
          </a:lstStyle>
          <a:p>
            <a:r>
              <a:rPr lang="en-US" dirty="0"/>
              <a:t>Master title style</a:t>
            </a:r>
            <a:endParaRPr lang="en-CA" dirty="0"/>
          </a:p>
        </p:txBody>
      </p:sp>
      <p:sp>
        <p:nvSpPr>
          <p:cNvPr id="7" name="Text Placeholder 6">
            <a:extLst>
              <a:ext uri="{FF2B5EF4-FFF2-40B4-BE49-F238E27FC236}">
                <a16:creationId xmlns:a16="http://schemas.microsoft.com/office/drawing/2014/main" id="{FBE32383-6F06-4219-B743-3B98FDD52059}"/>
              </a:ext>
            </a:extLst>
          </p:cNvPr>
          <p:cNvSpPr>
            <a:spLocks noGrp="1"/>
          </p:cNvSpPr>
          <p:nvPr>
            <p:ph type="body" sz="quarter" idx="10" hasCustomPrompt="1"/>
          </p:nvPr>
        </p:nvSpPr>
        <p:spPr>
          <a:xfrm>
            <a:off x="831850" y="2338526"/>
            <a:ext cx="10515600" cy="1255713"/>
          </a:xfrm>
        </p:spPr>
        <p:txBody>
          <a:bodyPr>
            <a:normAutofit/>
          </a:bodyPr>
          <a:lstStyle>
            <a:lvl1pPr marL="0" indent="0">
              <a:buNone/>
              <a:defRPr sz="720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Master text style</a:t>
            </a:r>
          </a:p>
        </p:txBody>
      </p:sp>
      <p:sp>
        <p:nvSpPr>
          <p:cNvPr id="9" name="Text Placeholder 8">
            <a:extLst>
              <a:ext uri="{FF2B5EF4-FFF2-40B4-BE49-F238E27FC236}">
                <a16:creationId xmlns:a16="http://schemas.microsoft.com/office/drawing/2014/main" id="{D4FA6B7E-3E15-4441-83D8-B163DA4A56F2}"/>
              </a:ext>
            </a:extLst>
          </p:cNvPr>
          <p:cNvSpPr>
            <a:spLocks noGrp="1"/>
          </p:cNvSpPr>
          <p:nvPr>
            <p:ph type="body" sz="quarter" idx="11" hasCustomPrompt="1"/>
          </p:nvPr>
        </p:nvSpPr>
        <p:spPr>
          <a:xfrm>
            <a:off x="831850" y="3606572"/>
            <a:ext cx="10515600" cy="1255712"/>
          </a:xfrm>
        </p:spPr>
        <p:txBody>
          <a:bodyPr>
            <a:normAutofit/>
          </a:bodyPr>
          <a:lstStyle>
            <a:lvl1pPr marL="0" indent="0">
              <a:buNone/>
              <a:defRPr sz="72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Master text styles</a:t>
            </a:r>
          </a:p>
        </p:txBody>
      </p:sp>
      <p:sp>
        <p:nvSpPr>
          <p:cNvPr id="11" name="Text Placeholder 10">
            <a:extLst>
              <a:ext uri="{FF2B5EF4-FFF2-40B4-BE49-F238E27FC236}">
                <a16:creationId xmlns:a16="http://schemas.microsoft.com/office/drawing/2014/main" id="{03BAAFC0-D3D2-483A-8423-D18CCE072DD0}"/>
              </a:ext>
            </a:extLst>
          </p:cNvPr>
          <p:cNvSpPr>
            <a:spLocks noGrp="1"/>
          </p:cNvSpPr>
          <p:nvPr>
            <p:ph type="body" sz="quarter" idx="12" hasCustomPrompt="1"/>
          </p:nvPr>
        </p:nvSpPr>
        <p:spPr>
          <a:xfrm>
            <a:off x="831850" y="4862513"/>
            <a:ext cx="10515600" cy="1192212"/>
          </a:xfrm>
        </p:spPr>
        <p:txBody>
          <a:bodyPr>
            <a:normAutofit/>
          </a:bodyPr>
          <a:lstStyle>
            <a:lvl1pPr marL="0" indent="0">
              <a:buNone/>
              <a:defRPr sz="7200" b="1">
                <a:solidFill>
                  <a:schemeClr val="tx2"/>
                </a:solidFill>
              </a:defRPr>
            </a:lvl1pPr>
          </a:lstStyle>
          <a:p>
            <a:pPr lvl="0"/>
            <a:r>
              <a:rPr lang="en-US" dirty="0"/>
              <a:t>Master text styles</a:t>
            </a:r>
          </a:p>
        </p:txBody>
      </p:sp>
    </p:spTree>
    <p:extLst>
      <p:ext uri="{BB962C8B-B14F-4D97-AF65-F5344CB8AC3E}">
        <p14:creationId xmlns:p14="http://schemas.microsoft.com/office/powerpoint/2010/main" val="268605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F40E255-3329-1A70-F933-F0922AF7BE88}"/>
              </a:ext>
            </a:extLst>
          </p:cNvPr>
          <p:cNvSpPr/>
          <p:nvPr userDrawn="1"/>
        </p:nvSpPr>
        <p:spPr>
          <a:xfrm>
            <a:off x="0" y="0"/>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2" name="Title 1">
            <a:extLst>
              <a:ext uri="{FF2B5EF4-FFF2-40B4-BE49-F238E27FC236}">
                <a16:creationId xmlns:a16="http://schemas.microsoft.com/office/drawing/2014/main" id="{6BA60766-8903-4000-893B-56BF9335E8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24D9334-A22A-47F2-97DE-41D0F37C5545}"/>
              </a:ext>
            </a:extLst>
          </p:cNvPr>
          <p:cNvSpPr>
            <a:spLocks noGrp="1"/>
          </p:cNvSpPr>
          <p:nvPr>
            <p:ph idx="1"/>
          </p:nvPr>
        </p:nvSpPr>
        <p:spPr>
          <a:xfrm>
            <a:off x="838200" y="1825625"/>
            <a:ext cx="10515600" cy="3900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AD986F00-1B1A-4356-B8DC-0CF225B19A23}"/>
              </a:ext>
            </a:extLst>
          </p:cNvPr>
          <p:cNvSpPr>
            <a:spLocks noGrp="1"/>
          </p:cNvSpPr>
          <p:nvPr>
            <p:ph type="sldNum" sz="quarter" idx="12"/>
          </p:nvPr>
        </p:nvSpPr>
        <p:spPr/>
        <p:txBody>
          <a:bodyPr/>
          <a:lstStyle/>
          <a:p>
            <a:fld id="{E7016582-76BD-4105-BD36-32B8CD61AE98}" type="slidenum">
              <a:rPr lang="en-CA" smtClean="0"/>
              <a:t>‹#›</a:t>
            </a:fld>
            <a:endParaRPr lang="en-CA" dirty="0"/>
          </a:p>
        </p:txBody>
      </p:sp>
      <p:sp>
        <p:nvSpPr>
          <p:cNvPr id="16" name="Freeform: Shape 15">
            <a:extLst>
              <a:ext uri="{FF2B5EF4-FFF2-40B4-BE49-F238E27FC236}">
                <a16:creationId xmlns:a16="http://schemas.microsoft.com/office/drawing/2014/main" id="{112E0F9E-0AC5-B967-A4FF-3460E8D00FD3}"/>
              </a:ext>
            </a:extLst>
          </p:cNvPr>
          <p:cNvSpPr/>
          <p:nvPr userDrawn="1"/>
        </p:nvSpPr>
        <p:spPr>
          <a:xfrm rot="10800000">
            <a:off x="6702438" y="1218228"/>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0">
                <a:srgbClr val="7FC34F">
                  <a:alpha val="44000"/>
                </a:srgbClr>
              </a:gs>
              <a:gs pos="36000">
                <a:srgbClr val="8AC541">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12" name="Text Placeholder 11">
            <a:extLst>
              <a:ext uri="{FF2B5EF4-FFF2-40B4-BE49-F238E27FC236}">
                <a16:creationId xmlns:a16="http://schemas.microsoft.com/office/drawing/2014/main" id="{741866D8-9A4E-9849-5C9E-4235889A3C47}"/>
              </a:ext>
            </a:extLst>
          </p:cNvPr>
          <p:cNvSpPr>
            <a:spLocks noGrp="1"/>
          </p:cNvSpPr>
          <p:nvPr>
            <p:ph type="body" sz="quarter" idx="13" hasCustomPrompt="1"/>
          </p:nvPr>
        </p:nvSpPr>
        <p:spPr>
          <a:xfrm>
            <a:off x="838200" y="5828180"/>
            <a:ext cx="10515600"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250070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F5F9373-6E0E-093F-E825-1041EA33F58D}"/>
              </a:ext>
            </a:extLst>
          </p:cNvPr>
          <p:cNvSpPr/>
          <p:nvPr userDrawn="1"/>
        </p:nvSpPr>
        <p:spPr>
          <a:xfrm>
            <a:off x="0" y="0"/>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2000">
                <a:srgbClr val="B1DAF0"/>
              </a:gs>
              <a:gs pos="69000">
                <a:schemeClr val="accent1">
                  <a:lumMod val="5000"/>
                  <a:lumOff val="9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12" name="Freeform: Shape 11">
            <a:extLst>
              <a:ext uri="{FF2B5EF4-FFF2-40B4-BE49-F238E27FC236}">
                <a16:creationId xmlns:a16="http://schemas.microsoft.com/office/drawing/2014/main" id="{E3605397-0169-BF63-AED6-777156B5E4DD}"/>
              </a:ext>
            </a:extLst>
          </p:cNvPr>
          <p:cNvSpPr/>
          <p:nvPr userDrawn="1"/>
        </p:nvSpPr>
        <p:spPr>
          <a:xfrm rot="10800000">
            <a:off x="6702438" y="1218228"/>
            <a:ext cx="5489564" cy="5639772"/>
          </a:xfrm>
          <a:custGeom>
            <a:avLst/>
            <a:gdLst>
              <a:gd name="connsiteX0" fmla="*/ 0 w 5489564"/>
              <a:gd name="connsiteY0" fmla="*/ 0 h 5639772"/>
              <a:gd name="connsiteX1" fmla="*/ 5489564 w 5489564"/>
              <a:gd name="connsiteY1" fmla="*/ 0 h 5639772"/>
              <a:gd name="connsiteX2" fmla="*/ 5418014 w 5489564"/>
              <a:gd name="connsiteY2" fmla="*/ 310010 h 5639772"/>
              <a:gd name="connsiteX3" fmla="*/ 114733 w 5489564"/>
              <a:gd name="connsiteY3" fmla="*/ 5613291 h 5639772"/>
              <a:gd name="connsiteX4" fmla="*/ 0 w 5489564"/>
              <a:gd name="connsiteY4" fmla="*/ 5639772 h 563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564" h="5639772">
                <a:moveTo>
                  <a:pt x="0" y="0"/>
                </a:moveTo>
                <a:lnTo>
                  <a:pt x="5489564" y="0"/>
                </a:lnTo>
                <a:lnTo>
                  <a:pt x="5418014" y="310010"/>
                </a:lnTo>
                <a:cubicBezTo>
                  <a:pt x="4750646" y="2903859"/>
                  <a:pt x="2708582" y="4945924"/>
                  <a:pt x="114733" y="5613291"/>
                </a:cubicBezTo>
                <a:lnTo>
                  <a:pt x="0" y="5639772"/>
                </a:lnTo>
                <a:close/>
              </a:path>
            </a:pathLst>
          </a:custGeom>
          <a:gradFill flip="none" rotWithShape="1">
            <a:gsLst>
              <a:gs pos="0">
                <a:srgbClr val="7FC34F">
                  <a:alpha val="44000"/>
                </a:srgbClr>
              </a:gs>
              <a:gs pos="36000">
                <a:srgbClr val="8AC541">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2" name="Title 1">
            <a:extLst>
              <a:ext uri="{FF2B5EF4-FFF2-40B4-BE49-F238E27FC236}">
                <a16:creationId xmlns:a16="http://schemas.microsoft.com/office/drawing/2014/main" id="{F8FCE4CA-9DD3-41B2-A72F-2BAAF75EA93C}"/>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0139F97-C5BB-4CF0-B594-F8E60F4CC598}"/>
              </a:ext>
            </a:extLst>
          </p:cNvPr>
          <p:cNvSpPr>
            <a:spLocks noGrp="1"/>
          </p:cNvSpPr>
          <p:nvPr>
            <p:ph sz="half" idx="1"/>
          </p:nvPr>
        </p:nvSpPr>
        <p:spPr>
          <a:xfrm>
            <a:off x="609600" y="1825625"/>
            <a:ext cx="5410200" cy="3814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96DB87F-81ED-4898-AC40-CEBDD55055A4}"/>
              </a:ext>
            </a:extLst>
          </p:cNvPr>
          <p:cNvSpPr>
            <a:spLocks noGrp="1"/>
          </p:cNvSpPr>
          <p:nvPr>
            <p:ph sz="half" idx="2"/>
          </p:nvPr>
        </p:nvSpPr>
        <p:spPr>
          <a:xfrm>
            <a:off x="6172200" y="1825625"/>
            <a:ext cx="5410200" cy="3814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2059165-8A5C-41BD-8907-2091E51199AA}"/>
              </a:ext>
            </a:extLst>
          </p:cNvPr>
          <p:cNvSpPr>
            <a:spLocks noGrp="1"/>
          </p:cNvSpPr>
          <p:nvPr>
            <p:ph type="sldNum" sz="quarter" idx="12"/>
          </p:nvPr>
        </p:nvSpPr>
        <p:spPr/>
        <p:txBody>
          <a:bodyPr/>
          <a:lstStyle/>
          <a:p>
            <a:fld id="{E7016582-76BD-4105-BD36-32B8CD61AE98}" type="slidenum">
              <a:rPr lang="en-CA" smtClean="0"/>
              <a:t>‹#›</a:t>
            </a:fld>
            <a:endParaRPr lang="en-CA" dirty="0"/>
          </a:p>
        </p:txBody>
      </p:sp>
      <p:cxnSp>
        <p:nvCxnSpPr>
          <p:cNvPr id="11" name="Straight Connector 10">
            <a:extLst>
              <a:ext uri="{FF2B5EF4-FFF2-40B4-BE49-F238E27FC236}">
                <a16:creationId xmlns:a16="http://schemas.microsoft.com/office/drawing/2014/main" id="{44C99CD7-DA62-4667-9B27-53E77F4832FA}"/>
              </a:ext>
            </a:extLst>
          </p:cNvPr>
          <p:cNvCxnSpPr>
            <a:cxnSpLocks/>
          </p:cNvCxnSpPr>
          <p:nvPr userDrawn="1"/>
        </p:nvCxnSpPr>
        <p:spPr>
          <a:xfrm>
            <a:off x="6096000" y="1825625"/>
            <a:ext cx="0" cy="381414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11">
            <a:extLst>
              <a:ext uri="{FF2B5EF4-FFF2-40B4-BE49-F238E27FC236}">
                <a16:creationId xmlns:a16="http://schemas.microsoft.com/office/drawing/2014/main" id="{8F4C045A-A0F8-5E6C-EF8E-BFAF441D1DFA}"/>
              </a:ext>
            </a:extLst>
          </p:cNvPr>
          <p:cNvSpPr>
            <a:spLocks noGrp="1"/>
          </p:cNvSpPr>
          <p:nvPr>
            <p:ph type="body" sz="quarter" idx="13" hasCustomPrompt="1"/>
          </p:nvPr>
        </p:nvSpPr>
        <p:spPr>
          <a:xfrm>
            <a:off x="609600" y="5828180"/>
            <a:ext cx="10972800" cy="426103"/>
          </a:xfrm>
          <a:prstGeom prst="roundRect">
            <a:avLst/>
          </a:prstGeom>
          <a:solidFill>
            <a:schemeClr val="bg1">
              <a:lumMod val="95000"/>
            </a:schemeClr>
          </a:solidFill>
          <a:ln>
            <a:noFill/>
          </a:ln>
        </p:spPr>
        <p:txBody>
          <a:bodyPr anchor="ctr">
            <a:normAutofit/>
          </a:bodyPr>
          <a:lstStyle>
            <a:lvl1pPr marL="0" indent="0" algn="ctr">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strap line</a:t>
            </a:r>
          </a:p>
        </p:txBody>
      </p:sp>
    </p:spTree>
    <p:extLst>
      <p:ext uri="{BB962C8B-B14F-4D97-AF65-F5344CB8AC3E}">
        <p14:creationId xmlns:p14="http://schemas.microsoft.com/office/powerpoint/2010/main" val="4243591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77513-0B62-4CA0-B83B-E194685FAD50}"/>
              </a:ext>
            </a:extLst>
          </p:cNvPr>
          <p:cNvSpPr>
            <a:spLocks noGrp="1"/>
          </p:cNvSpPr>
          <p:nvPr>
            <p:ph type="title"/>
          </p:nvPr>
        </p:nvSpPr>
        <p:spPr>
          <a:xfrm>
            <a:off x="609600" y="365125"/>
            <a:ext cx="10972800" cy="12350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5FFC7E90-05D4-4F08-AE92-B67EDCF054E5}"/>
              </a:ext>
            </a:extLst>
          </p:cNvPr>
          <p:cNvSpPr>
            <a:spLocks noGrp="1"/>
          </p:cNvSpPr>
          <p:nvPr>
            <p:ph type="body" idx="1"/>
          </p:nvPr>
        </p:nvSpPr>
        <p:spPr>
          <a:xfrm>
            <a:off x="609599" y="1828800"/>
            <a:ext cx="10972799" cy="4370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158EC121-532B-4D16-99E9-4133F6846B67}"/>
              </a:ext>
            </a:extLst>
          </p:cNvPr>
          <p:cNvSpPr>
            <a:spLocks noGrp="1"/>
          </p:cNvSpPr>
          <p:nvPr>
            <p:ph type="dt" sz="half" idx="2"/>
          </p:nvPr>
        </p:nvSpPr>
        <p:spPr>
          <a:xfrm>
            <a:off x="622544"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en-CA" dirty="0"/>
          </a:p>
        </p:txBody>
      </p:sp>
      <p:sp>
        <p:nvSpPr>
          <p:cNvPr id="5" name="Footer Placeholder 4">
            <a:extLst>
              <a:ext uri="{FF2B5EF4-FFF2-40B4-BE49-F238E27FC236}">
                <a16:creationId xmlns:a16="http://schemas.microsoft.com/office/drawing/2014/main" id="{9BDA2863-8B71-4D70-8961-246B0B2F8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CA" dirty="0"/>
          </a:p>
        </p:txBody>
      </p:sp>
      <p:sp>
        <p:nvSpPr>
          <p:cNvPr id="6" name="Slide Number Placeholder 5">
            <a:extLst>
              <a:ext uri="{FF2B5EF4-FFF2-40B4-BE49-F238E27FC236}">
                <a16:creationId xmlns:a16="http://schemas.microsoft.com/office/drawing/2014/main" id="{71C3C127-7441-4ABE-A256-9BBA9745B265}"/>
              </a:ext>
            </a:extLst>
          </p:cNvPr>
          <p:cNvSpPr>
            <a:spLocks noGrp="1"/>
          </p:cNvSpPr>
          <p:nvPr>
            <p:ph type="sldNum" sz="quarter" idx="4"/>
          </p:nvPr>
        </p:nvSpPr>
        <p:spPr>
          <a:xfrm>
            <a:off x="8843507"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E7016582-76BD-4105-BD36-32B8CD61AE98}" type="slidenum">
              <a:rPr lang="en-CA" smtClean="0"/>
              <a:pPr/>
              <a:t>‹#›</a:t>
            </a:fld>
            <a:endParaRPr lang="en-CA" dirty="0"/>
          </a:p>
        </p:txBody>
      </p:sp>
    </p:spTree>
    <p:extLst>
      <p:ext uri="{BB962C8B-B14F-4D97-AF65-F5344CB8AC3E}">
        <p14:creationId xmlns:p14="http://schemas.microsoft.com/office/powerpoint/2010/main" val="10256426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2" r:id="rId3"/>
    <p:sldLayoutId id="2147483667" r:id="rId4"/>
    <p:sldLayoutId id="2147483663" r:id="rId5"/>
    <p:sldLayoutId id="2147483664" r:id="rId6"/>
    <p:sldLayoutId id="2147483665" r:id="rId7"/>
    <p:sldLayoutId id="2147483650" r:id="rId8"/>
    <p:sldLayoutId id="2147483661" r:id="rId9"/>
    <p:sldLayoutId id="2147483653" r:id="rId10"/>
    <p:sldLayoutId id="2147483670" r:id="rId11"/>
    <p:sldLayoutId id="2147483656" r:id="rId12"/>
    <p:sldLayoutId id="2147483651" r:id="rId13"/>
    <p:sldLayoutId id="2147483669" r:id="rId14"/>
    <p:sldLayoutId id="2147483660" r:id="rId15"/>
    <p:sldLayoutId id="2147483668" r:id="rId16"/>
    <p:sldLayoutId id="2147483655"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tx2"/>
        </a:buClr>
        <a:buFont typeface="Wingdings" panose="05000000000000000000"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chemeClr val="tx2"/>
        </a:buClr>
        <a:buFont typeface="Wingdings" panose="05000000000000000000"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chemeClr val="tx2"/>
        </a:buClr>
        <a:buFont typeface="Wingdings" panose="05000000000000000000"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chemeClr val="tx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chemeClr val="tx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EDDA46-6EA3-EF32-1519-E43B7D975BAE}"/>
              </a:ext>
            </a:extLst>
          </p:cNvPr>
          <p:cNvSpPr>
            <a:spLocks noGrp="1"/>
          </p:cNvSpPr>
          <p:nvPr>
            <p:ph type="ctrTitle"/>
          </p:nvPr>
        </p:nvSpPr>
        <p:spPr>
          <a:xfrm>
            <a:off x="916311" y="2017847"/>
            <a:ext cx="6333573" cy="3386910"/>
          </a:xfrm>
        </p:spPr>
        <p:txBody>
          <a:bodyPr>
            <a:noAutofit/>
          </a:bodyPr>
          <a:lstStyle/>
          <a:p>
            <a:pPr>
              <a:lnSpc>
                <a:spcPct val="150000"/>
              </a:lnSpc>
            </a:pPr>
            <a:r>
              <a:rPr lang="en-CA" sz="3200" dirty="0"/>
              <a:t>Contribution Remittance via</a:t>
            </a:r>
            <a:br>
              <a:rPr lang="en-CA" sz="3200" dirty="0"/>
            </a:br>
            <a:r>
              <a:rPr lang="en-CA" sz="3200" dirty="0"/>
              <a:t>Pension Administration Link (PAL)</a:t>
            </a:r>
            <a:br>
              <a:rPr lang="en-CA" sz="3200" dirty="0"/>
            </a:br>
            <a:r>
              <a:rPr lang="en-CA" sz="3200" dirty="0"/>
              <a:t>for Employers Using </a:t>
            </a:r>
            <a:br>
              <a:rPr lang="en-CA" sz="3200" dirty="0"/>
            </a:br>
            <a:r>
              <a:rPr lang="en-CA" sz="3200" dirty="0"/>
              <a:t>Payroll-based Reporting (</a:t>
            </a:r>
            <a:r>
              <a:rPr lang="en-CA" sz="3200" dirty="0" err="1"/>
              <a:t>PBR</a:t>
            </a:r>
            <a:r>
              <a:rPr lang="en-CA" sz="3200" dirty="0"/>
              <a:t>)</a:t>
            </a:r>
            <a:br>
              <a:rPr lang="en-CA" sz="3200" dirty="0"/>
            </a:br>
            <a:endParaRPr lang="en-CA" sz="3200" b="1" dirty="0"/>
          </a:p>
        </p:txBody>
      </p:sp>
      <p:sp>
        <p:nvSpPr>
          <p:cNvPr id="8" name="Content Placeholder 7">
            <a:extLst>
              <a:ext uri="{FF2B5EF4-FFF2-40B4-BE49-F238E27FC236}">
                <a16:creationId xmlns:a16="http://schemas.microsoft.com/office/drawing/2014/main" id="{895BD5CC-9BAB-1964-0E19-302FD99F6354}"/>
              </a:ext>
            </a:extLst>
          </p:cNvPr>
          <p:cNvSpPr>
            <a:spLocks noGrp="1"/>
          </p:cNvSpPr>
          <p:nvPr>
            <p:ph sz="quarter" idx="12"/>
          </p:nvPr>
        </p:nvSpPr>
        <p:spPr>
          <a:xfrm>
            <a:off x="899430" y="5796167"/>
            <a:ext cx="3008313" cy="534653"/>
          </a:xfrm>
        </p:spPr>
        <p:txBody>
          <a:bodyPr>
            <a:normAutofit/>
          </a:bodyPr>
          <a:lstStyle/>
          <a:p>
            <a:r>
              <a:rPr lang="en-US" dirty="0"/>
              <a:t>Updated: May 2025</a:t>
            </a:r>
          </a:p>
        </p:txBody>
      </p:sp>
      <p:pic>
        <p:nvPicPr>
          <p:cNvPr id="9" name="Picture Placeholder 8" descr="A person with her arms crossed&#10;&#10;Description automatically generated with medium confidence">
            <a:extLst>
              <a:ext uri="{FF2B5EF4-FFF2-40B4-BE49-F238E27FC236}">
                <a16:creationId xmlns:a16="http://schemas.microsoft.com/office/drawing/2014/main" id="{D88B1B40-0C67-B061-16C7-B00D8B7C2E29}"/>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1667" t="-5055" b="-4385"/>
          <a:stretch/>
        </p:blipFill>
        <p:spPr>
          <a:xfrm>
            <a:off x="6680200" y="0"/>
            <a:ext cx="5511800" cy="6205538"/>
          </a:xfrm>
          <a:prstGeom prst="rect">
            <a:avLst/>
          </a:prstGeom>
        </p:spPr>
      </p:pic>
    </p:spTree>
    <p:extLst>
      <p:ext uri="{BB962C8B-B14F-4D97-AF65-F5344CB8AC3E}">
        <p14:creationId xmlns:p14="http://schemas.microsoft.com/office/powerpoint/2010/main" val="109979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 </a:t>
            </a:r>
            <a:br>
              <a:rPr lang="en-US" dirty="0"/>
            </a:br>
            <a:r>
              <a:rPr lang="en-US" dirty="0"/>
              <a:t>Steps 1 &amp; 2</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10</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pPr marL="457200" indent="-457200">
              <a:buFont typeface="+mj-lt"/>
              <a:buAutoNum type="arabicPeriod"/>
            </a:pPr>
            <a:r>
              <a:rPr lang="en-US" sz="2400" dirty="0"/>
              <a:t>Select the type of remittance: </a:t>
            </a:r>
            <a:r>
              <a:rPr lang="en-US" sz="2400" b="1" dirty="0"/>
              <a:t>Payroll contributions</a:t>
            </a:r>
            <a:r>
              <a:rPr lang="en-US" sz="2400" dirty="0"/>
              <a:t> and/or </a:t>
            </a:r>
            <a:r>
              <a:rPr lang="en-US" sz="2400" b="1" dirty="0"/>
              <a:t>Purchases</a:t>
            </a:r>
          </a:p>
          <a:p>
            <a:pPr marL="457200" indent="-457200">
              <a:buFont typeface="+mj-lt"/>
              <a:buAutoNum type="arabicPeriod"/>
            </a:pPr>
            <a:r>
              <a:rPr lang="en-US" sz="2400" dirty="0"/>
              <a:t>Select the end-date of your </a:t>
            </a:r>
            <a:r>
              <a:rPr lang="en-US" sz="2400" b="1" dirty="0"/>
              <a:t>Remittance period</a:t>
            </a:r>
          </a:p>
          <a:p>
            <a:pPr lvl="1"/>
            <a:r>
              <a:rPr lang="en-US" sz="2000" dirty="0"/>
              <a:t>This date should be the end of the pay period for which contributions are being remitted and </a:t>
            </a:r>
            <a:r>
              <a:rPr lang="en-US" sz="2000" b="1" dirty="0"/>
              <a:t>not</a:t>
            </a:r>
            <a:r>
              <a:rPr lang="en-US" sz="2000" dirty="0"/>
              <a:t> the date you are submitting the remittance information</a:t>
            </a:r>
          </a:p>
        </p:txBody>
      </p:sp>
      <p:pic>
        <p:nvPicPr>
          <p:cNvPr id="7" name="Picture 6">
            <a:extLst>
              <a:ext uri="{FF2B5EF4-FFF2-40B4-BE49-F238E27FC236}">
                <a16:creationId xmlns:a16="http://schemas.microsoft.com/office/drawing/2014/main" id="{B8892034-2D99-7C90-D589-C427131E42BF}"/>
              </a:ext>
            </a:extLst>
          </p:cNvPr>
          <p:cNvPicPr>
            <a:picLocks noChangeAspect="1"/>
          </p:cNvPicPr>
          <p:nvPr/>
        </p:nvPicPr>
        <p:blipFill>
          <a:blip r:embed="rId3"/>
          <a:stretch>
            <a:fillRect/>
          </a:stretch>
        </p:blipFill>
        <p:spPr>
          <a:xfrm>
            <a:off x="609601" y="1600201"/>
            <a:ext cx="5867400" cy="4572856"/>
          </a:xfrm>
          <a:prstGeom prst="rect">
            <a:avLst/>
          </a:prstGeom>
        </p:spPr>
      </p:pic>
    </p:spTree>
    <p:extLst>
      <p:ext uri="{BB962C8B-B14F-4D97-AF65-F5344CB8AC3E}">
        <p14:creationId xmlns:p14="http://schemas.microsoft.com/office/powerpoint/2010/main" val="407817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Step 3</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11</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r>
              <a:rPr lang="en-US" sz="2400" dirty="0"/>
              <a:t>Enter the contribution remittance amount under </a:t>
            </a:r>
            <a:r>
              <a:rPr lang="en-US" sz="2400" b="1" dirty="0"/>
              <a:t>Amount - </a:t>
            </a:r>
            <a:r>
              <a:rPr lang="en-US" sz="2400" b="1" dirty="0" err="1"/>
              <a:t>RPP</a:t>
            </a:r>
            <a:r>
              <a:rPr lang="en-US" sz="2400" dirty="0"/>
              <a:t> — both the </a:t>
            </a:r>
            <a:r>
              <a:rPr lang="en-US" sz="2400" b="1" dirty="0"/>
              <a:t>Member</a:t>
            </a:r>
            <a:r>
              <a:rPr lang="en-US" sz="2400" dirty="0"/>
              <a:t> amount and the </a:t>
            </a:r>
            <a:r>
              <a:rPr lang="en-US" sz="2400" b="1" dirty="0"/>
              <a:t>Employer</a:t>
            </a:r>
            <a:r>
              <a:rPr lang="en-US" sz="2400" dirty="0"/>
              <a:t> amount</a:t>
            </a:r>
            <a:endParaRPr lang="en-US" sz="2400" b="1" dirty="0"/>
          </a:p>
          <a:p>
            <a:r>
              <a:rPr lang="en-US" sz="2400" dirty="0"/>
              <a:t>Ignore the sections for </a:t>
            </a:r>
            <a:r>
              <a:rPr lang="en-US" sz="2400" b="1" dirty="0"/>
              <a:t>Pregnancy/Parental</a:t>
            </a:r>
            <a:r>
              <a:rPr lang="en-US" sz="2400" dirty="0"/>
              <a:t> leave and for </a:t>
            </a:r>
            <a:r>
              <a:rPr lang="en-US" sz="2400" b="1" dirty="0" err="1"/>
              <a:t>DBplus</a:t>
            </a:r>
            <a:r>
              <a:rPr lang="en-US" sz="2400" b="1" dirty="0"/>
              <a:t> LTD/</a:t>
            </a:r>
            <a:r>
              <a:rPr lang="en-US" sz="2400" b="1" dirty="0" err="1"/>
              <a:t>WCB</a:t>
            </a:r>
            <a:endParaRPr lang="en-US" sz="2000" b="1" dirty="0"/>
          </a:p>
        </p:txBody>
      </p:sp>
      <p:pic>
        <p:nvPicPr>
          <p:cNvPr id="3" name="Picture 2">
            <a:extLst>
              <a:ext uri="{FF2B5EF4-FFF2-40B4-BE49-F238E27FC236}">
                <a16:creationId xmlns:a16="http://schemas.microsoft.com/office/drawing/2014/main" id="{E32E7BB7-5A01-1D34-C380-50B9A2E5080A}"/>
              </a:ext>
            </a:extLst>
          </p:cNvPr>
          <p:cNvPicPr>
            <a:picLocks noChangeAspect="1"/>
          </p:cNvPicPr>
          <p:nvPr/>
        </p:nvPicPr>
        <p:blipFill rotWithShape="1">
          <a:blip r:embed="rId3"/>
          <a:srcRect l="452" t="709" r="503"/>
          <a:stretch/>
        </p:blipFill>
        <p:spPr>
          <a:xfrm>
            <a:off x="609600" y="1606322"/>
            <a:ext cx="5484295" cy="4091716"/>
          </a:xfrm>
          <a:prstGeom prst="rect">
            <a:avLst/>
          </a:prstGeom>
          <a:ln w="3175">
            <a:solidFill>
              <a:schemeClr val="tx1"/>
            </a:solidFill>
          </a:ln>
        </p:spPr>
      </p:pic>
      <p:sp>
        <p:nvSpPr>
          <p:cNvPr id="5" name="Rectangle 4">
            <a:extLst>
              <a:ext uri="{FF2B5EF4-FFF2-40B4-BE49-F238E27FC236}">
                <a16:creationId xmlns:a16="http://schemas.microsoft.com/office/drawing/2014/main" id="{F3496D69-585F-03A7-71BA-E000B741FC33}"/>
              </a:ext>
            </a:extLst>
          </p:cNvPr>
          <p:cNvSpPr/>
          <p:nvPr/>
        </p:nvSpPr>
        <p:spPr>
          <a:xfrm>
            <a:off x="824753" y="2873333"/>
            <a:ext cx="3316941" cy="7291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386567-A5EC-CE90-BACA-D77FCDA3449D}"/>
              </a:ext>
            </a:extLst>
          </p:cNvPr>
          <p:cNvSpPr/>
          <p:nvPr/>
        </p:nvSpPr>
        <p:spPr>
          <a:xfrm>
            <a:off x="2542680" y="2935735"/>
            <a:ext cx="606037" cy="1811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tx1">
                    <a:lumMod val="50000"/>
                    <a:lumOff val="50000"/>
                  </a:schemeClr>
                </a:solidFill>
                <a:latin typeface="Verdana Pro" panose="020B0604020202020204" pitchFamily="34" charset="0"/>
                <a:cs typeface="Arial" panose="020B0604020202020204" pitchFamily="34" charset="0"/>
              </a:rPr>
              <a:t>$345.00</a:t>
            </a:r>
          </a:p>
        </p:txBody>
      </p:sp>
      <p:sp>
        <p:nvSpPr>
          <p:cNvPr id="10" name="Rectangle 9">
            <a:extLst>
              <a:ext uri="{FF2B5EF4-FFF2-40B4-BE49-F238E27FC236}">
                <a16:creationId xmlns:a16="http://schemas.microsoft.com/office/drawing/2014/main" id="{F2092893-2BA3-8B07-EAB1-2333BFF325CF}"/>
              </a:ext>
            </a:extLst>
          </p:cNvPr>
          <p:cNvSpPr/>
          <p:nvPr/>
        </p:nvSpPr>
        <p:spPr>
          <a:xfrm>
            <a:off x="2542680" y="3414135"/>
            <a:ext cx="606037" cy="1811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tx1">
                    <a:lumMod val="50000"/>
                    <a:lumOff val="50000"/>
                  </a:schemeClr>
                </a:solidFill>
                <a:latin typeface="Verdana Pro" panose="020B0604020202020204" pitchFamily="34" charset="0"/>
                <a:cs typeface="Arial" panose="020B0604020202020204" pitchFamily="34" charset="0"/>
              </a:rPr>
              <a:t>$345.00</a:t>
            </a:r>
          </a:p>
        </p:txBody>
      </p:sp>
      <p:grpSp>
        <p:nvGrpSpPr>
          <p:cNvPr id="18" name="Group 17">
            <a:extLst>
              <a:ext uri="{FF2B5EF4-FFF2-40B4-BE49-F238E27FC236}">
                <a16:creationId xmlns:a16="http://schemas.microsoft.com/office/drawing/2014/main" id="{057BDB25-7044-9350-AF1F-366D0AA3D2CF}"/>
              </a:ext>
            </a:extLst>
          </p:cNvPr>
          <p:cNvGrpSpPr/>
          <p:nvPr/>
        </p:nvGrpSpPr>
        <p:grpSpPr>
          <a:xfrm>
            <a:off x="858694" y="3849189"/>
            <a:ext cx="3265582" cy="1619794"/>
            <a:chOff x="858694" y="3849189"/>
            <a:chExt cx="3265582" cy="1619794"/>
          </a:xfrm>
        </p:grpSpPr>
        <p:cxnSp>
          <p:nvCxnSpPr>
            <p:cNvPr id="12" name="Straight Connector 11">
              <a:extLst>
                <a:ext uri="{FF2B5EF4-FFF2-40B4-BE49-F238E27FC236}">
                  <a16:creationId xmlns:a16="http://schemas.microsoft.com/office/drawing/2014/main" id="{73358BDB-1F85-6145-F351-92E639166EE9}"/>
                </a:ext>
              </a:extLst>
            </p:cNvPr>
            <p:cNvCxnSpPr>
              <a:cxnSpLocks/>
            </p:cNvCxnSpPr>
            <p:nvPr/>
          </p:nvCxnSpPr>
          <p:spPr>
            <a:xfrm flipH="1">
              <a:off x="888274" y="3849189"/>
              <a:ext cx="3236002" cy="1550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B373A3-578F-F21F-138D-4473A1590992}"/>
                </a:ext>
              </a:extLst>
            </p:cNvPr>
            <p:cNvCxnSpPr>
              <a:cxnSpLocks/>
            </p:cNvCxnSpPr>
            <p:nvPr/>
          </p:nvCxnSpPr>
          <p:spPr>
            <a:xfrm>
              <a:off x="858694" y="3899687"/>
              <a:ext cx="3265582" cy="15692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63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Optional Steps 4 to 7</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12</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pPr marL="0" indent="0">
              <a:buNone/>
            </a:pPr>
            <a:r>
              <a:rPr lang="en-US" sz="2400" dirty="0"/>
              <a:t>If you wish, you can:</a:t>
            </a:r>
          </a:p>
          <a:p>
            <a:pPr marL="457200" indent="-457200">
              <a:buFont typeface="+mj-lt"/>
              <a:buAutoNum type="arabicPeriod" startAt="4"/>
            </a:pPr>
            <a:r>
              <a:rPr lang="en-US" sz="2400" dirty="0"/>
              <a:t>Pay any </a:t>
            </a:r>
            <a:r>
              <a:rPr lang="en-US" sz="2400" b="1" dirty="0"/>
              <a:t>outstanding invoices</a:t>
            </a:r>
          </a:p>
          <a:p>
            <a:pPr marL="457200" indent="-457200">
              <a:buFont typeface="+mj-lt"/>
              <a:buAutoNum type="arabicPeriod" startAt="4"/>
            </a:pPr>
            <a:r>
              <a:rPr lang="en-US" sz="2400" dirty="0"/>
              <a:t>Pay any </a:t>
            </a:r>
            <a:r>
              <a:rPr lang="en-US" sz="2400" b="1" dirty="0"/>
              <a:t>balance due</a:t>
            </a:r>
            <a:r>
              <a:rPr lang="en-US" sz="2400" dirty="0"/>
              <a:t> from your annual reconciliation</a:t>
            </a:r>
          </a:p>
          <a:p>
            <a:pPr marL="457200" indent="-457200">
              <a:buFont typeface="+mj-lt"/>
              <a:buAutoNum type="arabicPeriod" startAt="4"/>
            </a:pPr>
            <a:r>
              <a:rPr lang="en-US" sz="2400" dirty="0"/>
              <a:t>Include an amount if you have </a:t>
            </a:r>
            <a:r>
              <a:rPr lang="en-US" sz="2400" b="1" dirty="0"/>
              <a:t>member contributions not previously reported</a:t>
            </a:r>
            <a:r>
              <a:rPr lang="en-US" sz="2400" dirty="0"/>
              <a:t> </a:t>
            </a:r>
            <a:br>
              <a:rPr lang="en-US" sz="2400" dirty="0"/>
            </a:br>
            <a:r>
              <a:rPr lang="en-US" sz="2400" dirty="0"/>
              <a:t>(e.g., a missed contribution) </a:t>
            </a:r>
          </a:p>
          <a:p>
            <a:pPr marL="457200" indent="-457200">
              <a:buFont typeface="+mj-lt"/>
              <a:buAutoNum type="arabicPeriod" startAt="4"/>
            </a:pPr>
            <a:r>
              <a:rPr lang="en-US" sz="2400" dirty="0"/>
              <a:t>Apply a </a:t>
            </a:r>
            <a:r>
              <a:rPr lang="en-US" sz="2400" b="1" dirty="0"/>
              <a:t>credit amount</a:t>
            </a:r>
            <a:r>
              <a:rPr lang="en-US" sz="2400" dirty="0"/>
              <a:t>, if any</a:t>
            </a:r>
            <a:endParaRPr lang="en-US" sz="2000" b="1" dirty="0"/>
          </a:p>
        </p:txBody>
      </p:sp>
      <p:pic>
        <p:nvPicPr>
          <p:cNvPr id="7" name="Picture 6">
            <a:extLst>
              <a:ext uri="{FF2B5EF4-FFF2-40B4-BE49-F238E27FC236}">
                <a16:creationId xmlns:a16="http://schemas.microsoft.com/office/drawing/2014/main" id="{B307C0E1-7347-6966-0E61-5CE12DF5F321}"/>
              </a:ext>
            </a:extLst>
          </p:cNvPr>
          <p:cNvPicPr>
            <a:picLocks noChangeAspect="1"/>
          </p:cNvPicPr>
          <p:nvPr/>
        </p:nvPicPr>
        <p:blipFill rotWithShape="1">
          <a:blip r:embed="rId3"/>
          <a:srcRect r="14110"/>
          <a:stretch/>
        </p:blipFill>
        <p:spPr>
          <a:xfrm>
            <a:off x="609601" y="1612861"/>
            <a:ext cx="5486399" cy="1153771"/>
          </a:xfrm>
          <a:prstGeom prst="rect">
            <a:avLst/>
          </a:prstGeom>
        </p:spPr>
      </p:pic>
      <p:pic>
        <p:nvPicPr>
          <p:cNvPr id="8" name="Picture 7">
            <a:extLst>
              <a:ext uri="{FF2B5EF4-FFF2-40B4-BE49-F238E27FC236}">
                <a16:creationId xmlns:a16="http://schemas.microsoft.com/office/drawing/2014/main" id="{0C5A412D-8A08-B7C8-9CF5-3DBE364DAB9D}"/>
              </a:ext>
            </a:extLst>
          </p:cNvPr>
          <p:cNvPicPr>
            <a:picLocks noChangeAspect="1"/>
          </p:cNvPicPr>
          <p:nvPr/>
        </p:nvPicPr>
        <p:blipFill rotWithShape="1">
          <a:blip r:embed="rId4"/>
          <a:srcRect r="14110"/>
          <a:stretch/>
        </p:blipFill>
        <p:spPr>
          <a:xfrm>
            <a:off x="609601" y="2766632"/>
            <a:ext cx="5486399" cy="1121361"/>
          </a:xfrm>
          <a:prstGeom prst="rect">
            <a:avLst/>
          </a:prstGeom>
        </p:spPr>
      </p:pic>
      <p:pic>
        <p:nvPicPr>
          <p:cNvPr id="9" name="Picture 8">
            <a:extLst>
              <a:ext uri="{FF2B5EF4-FFF2-40B4-BE49-F238E27FC236}">
                <a16:creationId xmlns:a16="http://schemas.microsoft.com/office/drawing/2014/main" id="{B9E319F5-AB45-500B-B7B4-EBA056C58207}"/>
              </a:ext>
            </a:extLst>
          </p:cNvPr>
          <p:cNvPicPr>
            <a:picLocks noChangeAspect="1"/>
          </p:cNvPicPr>
          <p:nvPr/>
        </p:nvPicPr>
        <p:blipFill rotWithShape="1">
          <a:blip r:embed="rId5"/>
          <a:srcRect r="14110"/>
          <a:stretch/>
        </p:blipFill>
        <p:spPr>
          <a:xfrm>
            <a:off x="609601" y="3887994"/>
            <a:ext cx="5486399" cy="1134325"/>
          </a:xfrm>
          <a:prstGeom prst="rect">
            <a:avLst/>
          </a:prstGeom>
        </p:spPr>
      </p:pic>
      <p:pic>
        <p:nvPicPr>
          <p:cNvPr id="10" name="Picture 9">
            <a:extLst>
              <a:ext uri="{FF2B5EF4-FFF2-40B4-BE49-F238E27FC236}">
                <a16:creationId xmlns:a16="http://schemas.microsoft.com/office/drawing/2014/main" id="{4E1F569B-1543-584E-575F-4E3CA951CF60}"/>
              </a:ext>
            </a:extLst>
          </p:cNvPr>
          <p:cNvPicPr>
            <a:picLocks noChangeAspect="1"/>
          </p:cNvPicPr>
          <p:nvPr/>
        </p:nvPicPr>
        <p:blipFill rotWithShape="1">
          <a:blip r:embed="rId6"/>
          <a:srcRect r="14110"/>
          <a:stretch/>
        </p:blipFill>
        <p:spPr>
          <a:xfrm>
            <a:off x="609601" y="5022319"/>
            <a:ext cx="5486399" cy="1179698"/>
          </a:xfrm>
          <a:prstGeom prst="rect">
            <a:avLst/>
          </a:prstGeom>
        </p:spPr>
      </p:pic>
      <p:sp>
        <p:nvSpPr>
          <p:cNvPr id="19" name="Rectangle 18">
            <a:extLst>
              <a:ext uri="{FF2B5EF4-FFF2-40B4-BE49-F238E27FC236}">
                <a16:creationId xmlns:a16="http://schemas.microsoft.com/office/drawing/2014/main" id="{A98048FE-E64A-045D-4FBC-9CC25A566735}"/>
              </a:ext>
            </a:extLst>
          </p:cNvPr>
          <p:cNvSpPr/>
          <p:nvPr/>
        </p:nvSpPr>
        <p:spPr>
          <a:xfrm>
            <a:off x="609600" y="1612861"/>
            <a:ext cx="5486399" cy="45891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2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Step 8</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13</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pPr marL="0" indent="0">
              <a:buNone/>
            </a:pPr>
            <a:r>
              <a:rPr lang="en-US" sz="2400" dirty="0"/>
              <a:t>If you are also submitting contributions for a </a:t>
            </a:r>
            <a:r>
              <a:rPr lang="en-US" sz="2400" b="1" dirty="0"/>
              <a:t>pension purchase</a:t>
            </a:r>
            <a:r>
              <a:rPr lang="en-US" sz="2400" dirty="0"/>
              <a:t>:</a:t>
            </a:r>
          </a:p>
          <a:p>
            <a:r>
              <a:rPr lang="en-US" sz="2400" dirty="0"/>
              <a:t>Search for the </a:t>
            </a:r>
            <a:r>
              <a:rPr lang="en-US" sz="2400" b="1" dirty="0"/>
              <a:t>Member ID</a:t>
            </a:r>
            <a:r>
              <a:rPr lang="en-US" sz="2400" dirty="0"/>
              <a:t> </a:t>
            </a:r>
          </a:p>
          <a:p>
            <a:r>
              <a:rPr lang="en-US" sz="2400" dirty="0"/>
              <a:t>Select the </a:t>
            </a:r>
            <a:r>
              <a:rPr lang="en-US" sz="2400" b="1" dirty="0"/>
              <a:t>Purchase Type</a:t>
            </a:r>
          </a:p>
          <a:p>
            <a:r>
              <a:rPr lang="en-US" sz="2400" dirty="0"/>
              <a:t>Include the </a:t>
            </a:r>
            <a:r>
              <a:rPr lang="en-US" sz="2400" b="1" dirty="0"/>
              <a:t>Amount</a:t>
            </a:r>
            <a:r>
              <a:rPr lang="en-US" sz="2400" dirty="0"/>
              <a:t> </a:t>
            </a:r>
          </a:p>
          <a:p>
            <a:r>
              <a:rPr lang="en-US" sz="2400" dirty="0"/>
              <a:t>Add </a:t>
            </a:r>
            <a:r>
              <a:rPr lang="en-US" sz="2400" b="1" dirty="0"/>
              <a:t>Comments</a:t>
            </a:r>
            <a:r>
              <a:rPr lang="en-US" sz="2400" dirty="0"/>
              <a:t> if you wish</a:t>
            </a:r>
            <a:endParaRPr lang="en-US" sz="2000" b="1" dirty="0"/>
          </a:p>
        </p:txBody>
      </p:sp>
      <p:pic>
        <p:nvPicPr>
          <p:cNvPr id="3" name="Picture 2">
            <a:extLst>
              <a:ext uri="{FF2B5EF4-FFF2-40B4-BE49-F238E27FC236}">
                <a16:creationId xmlns:a16="http://schemas.microsoft.com/office/drawing/2014/main" id="{44AE0474-E69A-2FD5-5CF7-16719645BF5B}"/>
              </a:ext>
            </a:extLst>
          </p:cNvPr>
          <p:cNvPicPr>
            <a:picLocks noChangeAspect="1"/>
          </p:cNvPicPr>
          <p:nvPr/>
        </p:nvPicPr>
        <p:blipFill>
          <a:blip r:embed="rId3"/>
          <a:stretch>
            <a:fillRect/>
          </a:stretch>
        </p:blipFill>
        <p:spPr>
          <a:xfrm>
            <a:off x="609600" y="1600200"/>
            <a:ext cx="5688061" cy="3060457"/>
          </a:xfrm>
          <a:prstGeom prst="rect">
            <a:avLst/>
          </a:prstGeom>
        </p:spPr>
      </p:pic>
      <p:sp>
        <p:nvSpPr>
          <p:cNvPr id="11" name="Rectangle 10">
            <a:extLst>
              <a:ext uri="{FF2B5EF4-FFF2-40B4-BE49-F238E27FC236}">
                <a16:creationId xmlns:a16="http://schemas.microsoft.com/office/drawing/2014/main" id="{9AEC450A-10CC-5F87-A49A-90E1819FBFC2}"/>
              </a:ext>
            </a:extLst>
          </p:cNvPr>
          <p:cNvSpPr/>
          <p:nvPr/>
        </p:nvSpPr>
        <p:spPr>
          <a:xfrm>
            <a:off x="728511" y="3768231"/>
            <a:ext cx="1270906" cy="16459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50" dirty="0">
              <a:solidFill>
                <a:schemeClr val="tx1">
                  <a:lumMod val="95000"/>
                  <a:lumOff val="5000"/>
                </a:schemeClr>
              </a:solidFill>
              <a:latin typeface="Verdana Pro"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35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Steps 9 to 12</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14</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pPr marL="457200" indent="-457200">
              <a:buFont typeface="+mj-lt"/>
              <a:buAutoNum type="arabicPeriod" startAt="9"/>
            </a:pPr>
            <a:r>
              <a:rPr lang="en-US" sz="2400" dirty="0"/>
              <a:t>Confirm the </a:t>
            </a:r>
            <a:r>
              <a:rPr lang="en-US" sz="2400" b="1" dirty="0"/>
              <a:t>Payment date</a:t>
            </a:r>
          </a:p>
          <a:p>
            <a:pPr marL="457200" indent="-457200">
              <a:buFont typeface="+mj-lt"/>
              <a:buAutoNum type="arabicPeriod" startAt="9"/>
            </a:pPr>
            <a:r>
              <a:rPr lang="en-US" sz="2400" dirty="0"/>
              <a:t>Select your </a:t>
            </a:r>
            <a:r>
              <a:rPr lang="en-US" sz="2400" b="1" dirty="0"/>
              <a:t>payment method</a:t>
            </a:r>
          </a:p>
          <a:p>
            <a:pPr lvl="1"/>
            <a:r>
              <a:rPr lang="en-US" sz="2000" dirty="0"/>
              <a:t>Electronic submission (EFT)</a:t>
            </a:r>
          </a:p>
          <a:p>
            <a:pPr lvl="1"/>
            <a:r>
              <a:rPr lang="en-US" sz="2000" dirty="0"/>
              <a:t>Cheque</a:t>
            </a:r>
          </a:p>
          <a:p>
            <a:pPr marL="457200" indent="-457200">
              <a:buFont typeface="+mj-lt"/>
              <a:buAutoNum type="arabicPeriod" startAt="9"/>
            </a:pPr>
            <a:r>
              <a:rPr lang="en-US" sz="2400" dirty="0"/>
              <a:t>Complete the </a:t>
            </a:r>
            <a:r>
              <a:rPr lang="en-US" sz="2400" b="1" dirty="0"/>
              <a:t>Employer authorization</a:t>
            </a:r>
            <a:endParaRPr lang="en-US" sz="2400" dirty="0"/>
          </a:p>
          <a:p>
            <a:pPr marL="457200" indent="-457200">
              <a:buFont typeface="+mj-lt"/>
              <a:buAutoNum type="arabicPeriod" startAt="9"/>
            </a:pPr>
            <a:r>
              <a:rPr lang="en-US" sz="2400" dirty="0"/>
              <a:t>Select </a:t>
            </a:r>
            <a:r>
              <a:rPr lang="en-US" sz="2400" b="1" dirty="0"/>
              <a:t>Send to CAAT</a:t>
            </a:r>
            <a:endParaRPr lang="en-US" sz="2000" b="1" dirty="0"/>
          </a:p>
        </p:txBody>
      </p:sp>
      <p:grpSp>
        <p:nvGrpSpPr>
          <p:cNvPr id="10" name="Group 9">
            <a:extLst>
              <a:ext uri="{FF2B5EF4-FFF2-40B4-BE49-F238E27FC236}">
                <a16:creationId xmlns:a16="http://schemas.microsoft.com/office/drawing/2014/main" id="{D2CEF7E9-93E5-C40C-5C9D-25AE0A324B2C}"/>
              </a:ext>
            </a:extLst>
          </p:cNvPr>
          <p:cNvGrpSpPr/>
          <p:nvPr/>
        </p:nvGrpSpPr>
        <p:grpSpPr>
          <a:xfrm>
            <a:off x="619011" y="1603985"/>
            <a:ext cx="5886823" cy="3925084"/>
            <a:chOff x="2193364" y="1739153"/>
            <a:chExt cx="5886823" cy="3925084"/>
          </a:xfrm>
        </p:grpSpPr>
        <p:pic>
          <p:nvPicPr>
            <p:cNvPr id="12" name="Picture 11">
              <a:extLst>
                <a:ext uri="{FF2B5EF4-FFF2-40B4-BE49-F238E27FC236}">
                  <a16:creationId xmlns:a16="http://schemas.microsoft.com/office/drawing/2014/main" id="{AB2DD369-9B1A-1F40-D52E-75715D5C3BCB}"/>
                </a:ext>
              </a:extLst>
            </p:cNvPr>
            <p:cNvPicPr>
              <a:picLocks noChangeAspect="1"/>
            </p:cNvPicPr>
            <p:nvPr/>
          </p:nvPicPr>
          <p:blipFill rotWithShape="1">
            <a:blip r:embed="rId3"/>
            <a:srcRect l="955" t="190"/>
            <a:stretch/>
          </p:blipFill>
          <p:spPr>
            <a:xfrm>
              <a:off x="2193364" y="1739153"/>
              <a:ext cx="5886823" cy="3925084"/>
            </a:xfrm>
            <a:prstGeom prst="rect">
              <a:avLst/>
            </a:prstGeom>
            <a:ln w="3175">
              <a:solidFill>
                <a:schemeClr val="tx1"/>
              </a:solidFill>
            </a:ln>
          </p:spPr>
        </p:pic>
        <p:sp>
          <p:nvSpPr>
            <p:cNvPr id="16" name="Rectangle 15">
              <a:extLst>
                <a:ext uri="{FF2B5EF4-FFF2-40B4-BE49-F238E27FC236}">
                  <a16:creationId xmlns:a16="http://schemas.microsoft.com/office/drawing/2014/main" id="{A9BA8F6E-7EE8-85E6-2036-E97F54EAF7B0}"/>
                </a:ext>
              </a:extLst>
            </p:cNvPr>
            <p:cNvSpPr/>
            <p:nvPr/>
          </p:nvSpPr>
          <p:spPr>
            <a:xfrm>
              <a:off x="2440197" y="4649266"/>
              <a:ext cx="822960" cy="16459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bg1">
                      <a:lumMod val="50000"/>
                    </a:schemeClr>
                  </a:solidFill>
                  <a:latin typeface="Grandview" panose="020B0604020202020204" pitchFamily="34" charset="0"/>
                  <a:ea typeface="Verdana" panose="020B0604030504040204" pitchFamily="34" charset="0"/>
                  <a:cs typeface="Arial" panose="020B0604020202020204" pitchFamily="34" charset="0"/>
                </a:rPr>
                <a:t>John Smith</a:t>
              </a:r>
            </a:p>
          </p:txBody>
        </p:sp>
      </p:grpSp>
      <p:sp>
        <p:nvSpPr>
          <p:cNvPr id="17" name="Rectangle 16">
            <a:extLst>
              <a:ext uri="{FF2B5EF4-FFF2-40B4-BE49-F238E27FC236}">
                <a16:creationId xmlns:a16="http://schemas.microsoft.com/office/drawing/2014/main" id="{63EBD697-578E-453C-40EC-8021C14DCC45}"/>
              </a:ext>
            </a:extLst>
          </p:cNvPr>
          <p:cNvSpPr/>
          <p:nvPr/>
        </p:nvSpPr>
        <p:spPr>
          <a:xfrm>
            <a:off x="773890" y="1845637"/>
            <a:ext cx="1254766" cy="4621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3369F9-C861-A8B9-942C-5782B9E7D2E8}"/>
              </a:ext>
            </a:extLst>
          </p:cNvPr>
          <p:cNvSpPr/>
          <p:nvPr/>
        </p:nvSpPr>
        <p:spPr>
          <a:xfrm>
            <a:off x="773890" y="2762300"/>
            <a:ext cx="2544479" cy="5244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EAD08F-52A2-8F80-847C-5CE44924D539}"/>
              </a:ext>
            </a:extLst>
          </p:cNvPr>
          <p:cNvSpPr/>
          <p:nvPr/>
        </p:nvSpPr>
        <p:spPr>
          <a:xfrm>
            <a:off x="773889" y="3815057"/>
            <a:ext cx="5526515" cy="9356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48FD16-746F-A684-F93E-FAA5E355393E}"/>
              </a:ext>
            </a:extLst>
          </p:cNvPr>
          <p:cNvSpPr/>
          <p:nvPr/>
        </p:nvSpPr>
        <p:spPr>
          <a:xfrm>
            <a:off x="2396981" y="4912130"/>
            <a:ext cx="2374875" cy="379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4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Confirmation</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15</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r>
              <a:rPr lang="en-US" sz="2400" dirty="0"/>
              <a:t>Accept the </a:t>
            </a:r>
            <a:r>
              <a:rPr lang="en-US" sz="2400" b="1" dirty="0"/>
              <a:t>Terms of Use</a:t>
            </a:r>
          </a:p>
          <a:p>
            <a:r>
              <a:rPr lang="en-US" sz="2400" dirty="0"/>
              <a:t>Click </a:t>
            </a:r>
            <a:r>
              <a:rPr lang="en-US" sz="2400" b="1" dirty="0"/>
              <a:t>OK</a:t>
            </a:r>
          </a:p>
          <a:p>
            <a:r>
              <a:rPr lang="en-US" sz="2400" b="1" dirty="0"/>
              <a:t>Download/print</a:t>
            </a:r>
            <a:r>
              <a:rPr lang="en-US" sz="2400" dirty="0"/>
              <a:t> if you wish, click </a:t>
            </a:r>
            <a:r>
              <a:rPr lang="en-US" sz="2400" b="1" dirty="0"/>
              <a:t>Done</a:t>
            </a:r>
            <a:endParaRPr lang="en-US" sz="2000" b="1" dirty="0"/>
          </a:p>
        </p:txBody>
      </p:sp>
      <p:pic>
        <p:nvPicPr>
          <p:cNvPr id="5" name="Picture 4">
            <a:extLst>
              <a:ext uri="{FF2B5EF4-FFF2-40B4-BE49-F238E27FC236}">
                <a16:creationId xmlns:a16="http://schemas.microsoft.com/office/drawing/2014/main" id="{3834B561-82A4-6DC3-3BD6-C734341E386E}"/>
              </a:ext>
            </a:extLst>
          </p:cNvPr>
          <p:cNvPicPr>
            <a:picLocks noChangeAspect="1"/>
          </p:cNvPicPr>
          <p:nvPr/>
        </p:nvPicPr>
        <p:blipFill>
          <a:blip r:embed="rId3"/>
          <a:stretch>
            <a:fillRect/>
          </a:stretch>
        </p:blipFill>
        <p:spPr>
          <a:xfrm>
            <a:off x="609599" y="1600200"/>
            <a:ext cx="5105401" cy="2719762"/>
          </a:xfrm>
          <a:prstGeom prst="rect">
            <a:avLst/>
          </a:prstGeom>
          <a:ln w="3175">
            <a:solidFill>
              <a:schemeClr val="tx1"/>
            </a:solidFill>
          </a:ln>
        </p:spPr>
      </p:pic>
      <p:pic>
        <p:nvPicPr>
          <p:cNvPr id="8" name="Picture 7">
            <a:extLst>
              <a:ext uri="{FF2B5EF4-FFF2-40B4-BE49-F238E27FC236}">
                <a16:creationId xmlns:a16="http://schemas.microsoft.com/office/drawing/2014/main" id="{9957E478-0D7B-0406-0F60-93EB390A7CD4}"/>
              </a:ext>
            </a:extLst>
          </p:cNvPr>
          <p:cNvPicPr>
            <a:picLocks noChangeAspect="1"/>
          </p:cNvPicPr>
          <p:nvPr/>
        </p:nvPicPr>
        <p:blipFill>
          <a:blip r:embed="rId4"/>
          <a:stretch>
            <a:fillRect/>
          </a:stretch>
        </p:blipFill>
        <p:spPr>
          <a:xfrm>
            <a:off x="609599" y="4332432"/>
            <a:ext cx="5099280" cy="2072610"/>
          </a:xfrm>
          <a:prstGeom prst="rect">
            <a:avLst/>
          </a:prstGeom>
          <a:ln w="3175">
            <a:solidFill>
              <a:schemeClr val="tx1"/>
            </a:solidFill>
          </a:ln>
        </p:spPr>
      </p:pic>
    </p:spTree>
    <p:extLst>
      <p:ext uri="{BB962C8B-B14F-4D97-AF65-F5344CB8AC3E}">
        <p14:creationId xmlns:p14="http://schemas.microsoft.com/office/powerpoint/2010/main" val="275308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Payment by cheque</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16</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r>
              <a:rPr lang="en-US" sz="2400" dirty="0"/>
              <a:t>If you select payment by cheque, be sure to print a copy of your remittance information, so you can include it along with your cheque</a:t>
            </a:r>
            <a:endParaRPr lang="en-US" sz="2400" b="1" dirty="0"/>
          </a:p>
        </p:txBody>
      </p:sp>
      <p:pic>
        <p:nvPicPr>
          <p:cNvPr id="5" name="Picture 4">
            <a:extLst>
              <a:ext uri="{FF2B5EF4-FFF2-40B4-BE49-F238E27FC236}">
                <a16:creationId xmlns:a16="http://schemas.microsoft.com/office/drawing/2014/main" id="{42B572FA-1A96-2FDF-EFCB-CD32C6DBC372}"/>
              </a:ext>
            </a:extLst>
          </p:cNvPr>
          <p:cNvPicPr>
            <a:picLocks noChangeAspect="1"/>
          </p:cNvPicPr>
          <p:nvPr/>
        </p:nvPicPr>
        <p:blipFill>
          <a:blip r:embed="rId3"/>
          <a:stretch>
            <a:fillRect/>
          </a:stretch>
        </p:blipFill>
        <p:spPr>
          <a:xfrm>
            <a:off x="610536" y="1600200"/>
            <a:ext cx="5773412" cy="3554276"/>
          </a:xfrm>
          <a:prstGeom prst="rect">
            <a:avLst/>
          </a:prstGeom>
        </p:spPr>
      </p:pic>
      <p:sp>
        <p:nvSpPr>
          <p:cNvPr id="3" name="Rectangle 2">
            <a:extLst>
              <a:ext uri="{FF2B5EF4-FFF2-40B4-BE49-F238E27FC236}">
                <a16:creationId xmlns:a16="http://schemas.microsoft.com/office/drawing/2014/main" id="{79030920-F52E-2918-0211-8AB054CA9C6D}"/>
              </a:ext>
            </a:extLst>
          </p:cNvPr>
          <p:cNvSpPr/>
          <p:nvPr/>
        </p:nvSpPr>
        <p:spPr>
          <a:xfrm>
            <a:off x="893446" y="3931920"/>
            <a:ext cx="822960" cy="18288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50" dirty="0">
                <a:solidFill>
                  <a:schemeClr val="bg1">
                    <a:lumMod val="50000"/>
                  </a:schemeClr>
                </a:solidFill>
                <a:latin typeface="Verdana Pro" panose="020B0604020202020204" pitchFamily="34" charset="0"/>
                <a:cs typeface="Arial" panose="020B0604020202020204" pitchFamily="34" charset="0"/>
              </a:rPr>
              <a:t>John Smith</a:t>
            </a:r>
          </a:p>
        </p:txBody>
      </p:sp>
      <p:sp>
        <p:nvSpPr>
          <p:cNvPr id="7" name="Rectangle 6">
            <a:extLst>
              <a:ext uri="{FF2B5EF4-FFF2-40B4-BE49-F238E27FC236}">
                <a16:creationId xmlns:a16="http://schemas.microsoft.com/office/drawing/2014/main" id="{AEEDB758-6181-CC41-222B-F5531690E927}"/>
              </a:ext>
            </a:extLst>
          </p:cNvPr>
          <p:cNvSpPr/>
          <p:nvPr/>
        </p:nvSpPr>
        <p:spPr>
          <a:xfrm>
            <a:off x="3494784" y="4436399"/>
            <a:ext cx="1353312" cy="3931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0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831850" y="2069123"/>
            <a:ext cx="7239488" cy="3370810"/>
          </a:xfrm>
        </p:spPr>
        <p:txBody>
          <a:bodyPr/>
          <a:lstStyle/>
          <a:p>
            <a:r>
              <a:rPr lang="en-US" dirty="0">
                <a:latin typeface="Arial"/>
                <a:cs typeface="Arial"/>
              </a:rPr>
              <a:t>Reported</a:t>
            </a:r>
            <a:br>
              <a:rPr lang="en-US" dirty="0">
                <a:latin typeface="Arial"/>
                <a:cs typeface="Arial"/>
              </a:rPr>
            </a:br>
            <a:r>
              <a:rPr lang="en-US" dirty="0">
                <a:latin typeface="Arial"/>
                <a:cs typeface="Arial"/>
              </a:rPr>
              <a:t>pay period</a:t>
            </a:r>
            <a:endParaRPr lang="en-US" dirty="0">
              <a:cs typeface="Arial"/>
            </a:endParaRPr>
          </a:p>
        </p:txBody>
      </p:sp>
    </p:spTree>
    <p:extLst>
      <p:ext uri="{BB962C8B-B14F-4D97-AF65-F5344CB8AC3E}">
        <p14:creationId xmlns:p14="http://schemas.microsoft.com/office/powerpoint/2010/main" val="110208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 </a:t>
            </a:r>
            <a:br>
              <a:rPr lang="en-US" dirty="0"/>
            </a:br>
            <a:r>
              <a:rPr lang="en-US" dirty="0"/>
              <a:t>Submission for a reported pay period</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18</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352674" y="1600200"/>
            <a:ext cx="5229727" cy="4800600"/>
          </a:xfrm>
        </p:spPr>
        <p:txBody>
          <a:bodyPr>
            <a:normAutofit/>
          </a:bodyPr>
          <a:lstStyle/>
          <a:p>
            <a:r>
              <a:rPr lang="en-US" dirty="0"/>
              <a:t>Start a remittance submission if you have already posted your payroll file:</a:t>
            </a:r>
          </a:p>
          <a:p>
            <a:pPr lvl="1"/>
            <a:r>
              <a:rPr lang="en-US" dirty="0"/>
              <a:t>Select </a:t>
            </a:r>
            <a:r>
              <a:rPr lang="en-US" b="1" dirty="0"/>
              <a:t>Reported pay period</a:t>
            </a:r>
          </a:p>
          <a:p>
            <a:r>
              <a:rPr lang="en-US" dirty="0"/>
              <a:t>Button is enabled only if you have submitted and 100% posted your payroll file for the remittance period</a:t>
            </a:r>
          </a:p>
        </p:txBody>
      </p:sp>
      <p:pic>
        <p:nvPicPr>
          <p:cNvPr id="8" name="Picture 7">
            <a:extLst>
              <a:ext uri="{FF2B5EF4-FFF2-40B4-BE49-F238E27FC236}">
                <a16:creationId xmlns:a16="http://schemas.microsoft.com/office/drawing/2014/main" id="{1E0FD1A8-72A2-9A09-4FEA-4B95C2D9F3FD}"/>
              </a:ext>
            </a:extLst>
          </p:cNvPr>
          <p:cNvPicPr>
            <a:picLocks noChangeAspect="1"/>
          </p:cNvPicPr>
          <p:nvPr/>
        </p:nvPicPr>
        <p:blipFill>
          <a:blip r:embed="rId3"/>
          <a:stretch>
            <a:fillRect/>
          </a:stretch>
        </p:blipFill>
        <p:spPr>
          <a:xfrm>
            <a:off x="609600" y="1600200"/>
            <a:ext cx="5501851" cy="4800600"/>
          </a:xfrm>
          <a:prstGeom prst="rect">
            <a:avLst/>
          </a:prstGeom>
          <a:ln w="3175">
            <a:solidFill>
              <a:schemeClr val="tx1"/>
            </a:solidFill>
          </a:ln>
        </p:spPr>
      </p:pic>
      <p:sp>
        <p:nvSpPr>
          <p:cNvPr id="7" name="Rectangle 6">
            <a:extLst>
              <a:ext uri="{FF2B5EF4-FFF2-40B4-BE49-F238E27FC236}">
                <a16:creationId xmlns:a16="http://schemas.microsoft.com/office/drawing/2014/main" id="{0109D5F2-760F-00EA-83A6-47EADE462F6B}"/>
              </a:ext>
            </a:extLst>
          </p:cNvPr>
          <p:cNvSpPr/>
          <p:nvPr/>
        </p:nvSpPr>
        <p:spPr>
          <a:xfrm>
            <a:off x="3997864" y="3511918"/>
            <a:ext cx="1069437" cy="2472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90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 </a:t>
            </a:r>
            <a:br>
              <a:rPr lang="en-US" dirty="0"/>
            </a:br>
            <a:r>
              <a:rPr lang="en-US" dirty="0"/>
              <a:t>Select the remittance period</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19</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1" cy="4800600"/>
          </a:xfrm>
        </p:spPr>
        <p:txBody>
          <a:bodyPr>
            <a:normAutofit/>
          </a:bodyPr>
          <a:lstStyle/>
          <a:p>
            <a:r>
              <a:rPr lang="en-US" dirty="0"/>
              <a:t>Select the applicable remittance period to start your contribution remittance</a:t>
            </a:r>
          </a:p>
        </p:txBody>
      </p:sp>
      <p:pic>
        <p:nvPicPr>
          <p:cNvPr id="3" name="Picture 2">
            <a:extLst>
              <a:ext uri="{FF2B5EF4-FFF2-40B4-BE49-F238E27FC236}">
                <a16:creationId xmlns:a16="http://schemas.microsoft.com/office/drawing/2014/main" id="{8BD23E98-B2E6-DCB4-0D2F-40B9E9184F3B}"/>
              </a:ext>
            </a:extLst>
          </p:cNvPr>
          <p:cNvPicPr>
            <a:picLocks noChangeAspect="1"/>
          </p:cNvPicPr>
          <p:nvPr/>
        </p:nvPicPr>
        <p:blipFill>
          <a:blip r:embed="rId3"/>
          <a:stretch>
            <a:fillRect/>
          </a:stretch>
        </p:blipFill>
        <p:spPr>
          <a:xfrm>
            <a:off x="605294" y="1600200"/>
            <a:ext cx="5943600" cy="2205355"/>
          </a:xfrm>
          <a:prstGeom prst="rect">
            <a:avLst/>
          </a:prstGeom>
          <a:ln w="3175">
            <a:solidFill>
              <a:schemeClr val="tx1"/>
            </a:solidFill>
          </a:ln>
        </p:spPr>
      </p:pic>
      <p:sp>
        <p:nvSpPr>
          <p:cNvPr id="5" name="Rectangle 4">
            <a:extLst>
              <a:ext uri="{FF2B5EF4-FFF2-40B4-BE49-F238E27FC236}">
                <a16:creationId xmlns:a16="http://schemas.microsoft.com/office/drawing/2014/main" id="{83525F4A-E0C7-5C1A-D4DC-86FAE0FC53F8}"/>
              </a:ext>
            </a:extLst>
          </p:cNvPr>
          <p:cNvSpPr/>
          <p:nvPr/>
        </p:nvSpPr>
        <p:spPr>
          <a:xfrm>
            <a:off x="896263" y="2902318"/>
            <a:ext cx="5349149" cy="1875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64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455C-C417-F30C-C988-B2C0ECDA0D38}"/>
              </a:ext>
            </a:extLst>
          </p:cNvPr>
          <p:cNvSpPr>
            <a:spLocks noGrp="1"/>
          </p:cNvSpPr>
          <p:nvPr>
            <p:ph type="title"/>
          </p:nvPr>
        </p:nvSpPr>
        <p:spPr>
          <a:xfrm>
            <a:off x="6008910" y="1480337"/>
            <a:ext cx="5181600" cy="566349"/>
          </a:xfrm>
        </p:spPr>
        <p:txBody>
          <a:bodyPr/>
          <a:lstStyle/>
          <a:p>
            <a:r>
              <a:rPr lang="en-US" dirty="0"/>
              <a:t>Topics</a:t>
            </a:r>
            <a:endParaRPr lang="en-CA" dirty="0"/>
          </a:p>
        </p:txBody>
      </p:sp>
      <p:sp>
        <p:nvSpPr>
          <p:cNvPr id="3" name="Content Placeholder 2">
            <a:extLst>
              <a:ext uri="{FF2B5EF4-FFF2-40B4-BE49-F238E27FC236}">
                <a16:creationId xmlns:a16="http://schemas.microsoft.com/office/drawing/2014/main" id="{8642822B-62AC-6027-B48F-614C062C2FED}"/>
              </a:ext>
            </a:extLst>
          </p:cNvPr>
          <p:cNvSpPr>
            <a:spLocks noGrp="1"/>
          </p:cNvSpPr>
          <p:nvPr>
            <p:ph sz="half" idx="1"/>
          </p:nvPr>
        </p:nvSpPr>
        <p:spPr>
          <a:xfrm>
            <a:off x="6096000" y="2246939"/>
            <a:ext cx="5486400" cy="3329896"/>
          </a:xfrm>
        </p:spPr>
        <p:txBody>
          <a:bodyPr vert="horz" lIns="91440" tIns="45720" rIns="91440" bIns="45720" rtlCol="0" anchor="t">
            <a:noAutofit/>
          </a:bodyPr>
          <a:lstStyle/>
          <a:p>
            <a:pPr marL="514350" indent="-514350">
              <a:buFont typeface="+mj-lt"/>
              <a:buAutoNum type="arabicPeriod"/>
            </a:pPr>
            <a:r>
              <a:rPr lang="en-US" dirty="0"/>
              <a:t>Overview of contribution remittance</a:t>
            </a:r>
          </a:p>
          <a:p>
            <a:pPr marL="514350" indent="-514350">
              <a:buFont typeface="+mj-lt"/>
              <a:buAutoNum type="arabicPeriod"/>
            </a:pPr>
            <a:r>
              <a:rPr lang="en-US" dirty="0"/>
              <a:t>Benefits of PAL remittance process</a:t>
            </a:r>
          </a:p>
          <a:p>
            <a:pPr marL="514350" indent="-514350">
              <a:buFont typeface="+mj-lt"/>
              <a:buAutoNum type="arabicPeriod"/>
            </a:pPr>
            <a:r>
              <a:rPr lang="en-US" dirty="0"/>
              <a:t>Remittance process walk-through</a:t>
            </a:r>
          </a:p>
          <a:p>
            <a:pPr marL="514350" indent="-514350"/>
            <a:r>
              <a:rPr lang="en-US" dirty="0">
                <a:latin typeface="Arial"/>
                <a:cs typeface="Arial"/>
              </a:rPr>
              <a:t>Revising a remittance</a:t>
            </a:r>
          </a:p>
          <a:p>
            <a:pPr marL="514350" indent="-514350"/>
            <a:r>
              <a:rPr lang="en-US" dirty="0">
                <a:latin typeface="Arial"/>
                <a:cs typeface="Arial"/>
              </a:rPr>
              <a:t>Special situations</a:t>
            </a:r>
            <a:endParaRPr lang="en-US" dirty="0"/>
          </a:p>
          <a:p>
            <a:pPr lvl="1"/>
            <a:endParaRPr lang="en-US" dirty="0"/>
          </a:p>
          <a:p>
            <a:pPr lvl="1"/>
            <a:endParaRPr lang="en-CA" dirty="0"/>
          </a:p>
          <a:p>
            <a:endParaRPr lang="en-CA" dirty="0"/>
          </a:p>
        </p:txBody>
      </p:sp>
      <p:pic>
        <p:nvPicPr>
          <p:cNvPr id="5" name="Picture Placeholder 4" descr="Medium shot of a person crossing his arms&#10;&#10;Description automatically generated">
            <a:extLst>
              <a:ext uri="{FF2B5EF4-FFF2-40B4-BE49-F238E27FC236}">
                <a16:creationId xmlns:a16="http://schemas.microsoft.com/office/drawing/2014/main" id="{53DA1FCB-EF8A-7ADD-0B27-DC179ABFD1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4090"/>
          <a:stretch/>
        </p:blipFill>
        <p:spPr>
          <a:xfrm flipH="1">
            <a:off x="21652" y="506186"/>
            <a:ext cx="6130716" cy="5936116"/>
          </a:xfrm>
          <a:prstGeom prst="rect">
            <a:avLst/>
          </a:prstGeom>
        </p:spPr>
      </p:pic>
    </p:spTree>
    <p:extLst>
      <p:ext uri="{BB962C8B-B14F-4D97-AF65-F5344CB8AC3E}">
        <p14:creationId xmlns:p14="http://schemas.microsoft.com/office/powerpoint/2010/main" val="1887534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 </a:t>
            </a:r>
            <a:br>
              <a:rPr lang="en-US" dirty="0"/>
            </a:br>
            <a:r>
              <a:rPr lang="en-US" dirty="0"/>
              <a:t>Data is pre-populated</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20</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5981700" y="1600200"/>
            <a:ext cx="5600701" cy="4800600"/>
          </a:xfrm>
        </p:spPr>
        <p:txBody>
          <a:bodyPr>
            <a:normAutofit/>
          </a:bodyPr>
          <a:lstStyle/>
          <a:p>
            <a:r>
              <a:rPr lang="en-US" dirty="0"/>
              <a:t>Contribution amounts are </a:t>
            </a:r>
            <a:br>
              <a:rPr lang="en-US" dirty="0"/>
            </a:br>
            <a:r>
              <a:rPr lang="en-US" dirty="0"/>
              <a:t>pre-populated based on your </a:t>
            </a:r>
            <a:r>
              <a:rPr lang="en-US" dirty="0" err="1"/>
              <a:t>PBR</a:t>
            </a:r>
            <a:r>
              <a:rPr lang="en-US" dirty="0"/>
              <a:t> record for that period</a:t>
            </a:r>
          </a:p>
          <a:p>
            <a:r>
              <a:rPr lang="en-US" dirty="0"/>
              <a:t>You can add purchases, </a:t>
            </a:r>
            <a:br>
              <a:rPr lang="en-US" dirty="0"/>
            </a:br>
            <a:r>
              <a:rPr lang="en-US" dirty="0"/>
              <a:t>if applicable</a:t>
            </a:r>
          </a:p>
        </p:txBody>
      </p:sp>
      <p:pic>
        <p:nvPicPr>
          <p:cNvPr id="7" name="Picture 6">
            <a:extLst>
              <a:ext uri="{FF2B5EF4-FFF2-40B4-BE49-F238E27FC236}">
                <a16:creationId xmlns:a16="http://schemas.microsoft.com/office/drawing/2014/main" id="{BE8274B7-EA73-F6C8-BF1B-1F408F77D7C7}"/>
              </a:ext>
            </a:extLst>
          </p:cNvPr>
          <p:cNvPicPr>
            <a:picLocks noChangeAspect="1"/>
          </p:cNvPicPr>
          <p:nvPr/>
        </p:nvPicPr>
        <p:blipFill rotWithShape="1">
          <a:blip r:embed="rId3"/>
          <a:srcRect l="1516" r="2855"/>
          <a:stretch/>
        </p:blipFill>
        <p:spPr>
          <a:xfrm>
            <a:off x="617585" y="1607574"/>
            <a:ext cx="4800601" cy="5025181"/>
          </a:xfrm>
          <a:prstGeom prst="rect">
            <a:avLst/>
          </a:prstGeom>
          <a:ln w="3175">
            <a:solidFill>
              <a:schemeClr val="tx1"/>
            </a:solidFill>
          </a:ln>
        </p:spPr>
      </p:pic>
    </p:spTree>
    <p:extLst>
      <p:ext uri="{BB962C8B-B14F-4D97-AF65-F5344CB8AC3E}">
        <p14:creationId xmlns:p14="http://schemas.microsoft.com/office/powerpoint/2010/main" val="10430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831850" y="2069123"/>
            <a:ext cx="7239488" cy="3370810"/>
          </a:xfrm>
        </p:spPr>
        <p:txBody>
          <a:bodyPr/>
          <a:lstStyle/>
          <a:p>
            <a:r>
              <a:rPr lang="en-US" dirty="0">
                <a:latin typeface="Arial"/>
                <a:cs typeface="Arial"/>
              </a:rPr>
              <a:t>Payroll file summary pathway</a:t>
            </a:r>
            <a:endParaRPr lang="en-US" dirty="0">
              <a:cs typeface="Arial"/>
            </a:endParaRPr>
          </a:p>
        </p:txBody>
      </p:sp>
    </p:spTree>
    <p:extLst>
      <p:ext uri="{BB962C8B-B14F-4D97-AF65-F5344CB8AC3E}">
        <p14:creationId xmlns:p14="http://schemas.microsoft.com/office/powerpoint/2010/main" val="145775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 </a:t>
            </a:r>
            <a:br>
              <a:rPr lang="en-US" dirty="0"/>
            </a:br>
            <a:r>
              <a:rPr lang="en-US" dirty="0"/>
              <a:t>Submission for a reported pay period</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22</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1" cy="4800600"/>
          </a:xfrm>
        </p:spPr>
        <p:txBody>
          <a:bodyPr>
            <a:normAutofit/>
          </a:bodyPr>
          <a:lstStyle/>
          <a:p>
            <a:r>
              <a:rPr lang="en-US" dirty="0"/>
              <a:t>To start a remittance submission if you have  posted your payroll file:</a:t>
            </a:r>
          </a:p>
          <a:p>
            <a:pPr lvl="1"/>
            <a:r>
              <a:rPr lang="en-US" dirty="0"/>
              <a:t>Select </a:t>
            </a:r>
            <a:r>
              <a:rPr lang="en-US" b="1" dirty="0"/>
              <a:t>File summary</a:t>
            </a:r>
          </a:p>
          <a:p>
            <a:r>
              <a:rPr lang="en-US" b="1" dirty="0"/>
              <a:t>Submit contribution remittance</a:t>
            </a:r>
            <a:r>
              <a:rPr lang="en-US" dirty="0"/>
              <a:t> button is enabled only if you have submitted and 100% posted your payroll file for the remittance period</a:t>
            </a:r>
          </a:p>
        </p:txBody>
      </p:sp>
      <p:pic>
        <p:nvPicPr>
          <p:cNvPr id="3" name="Picture 2">
            <a:extLst>
              <a:ext uri="{FF2B5EF4-FFF2-40B4-BE49-F238E27FC236}">
                <a16:creationId xmlns:a16="http://schemas.microsoft.com/office/drawing/2014/main" id="{7C8C9BAE-4997-6292-4A25-08746A31A0B6}"/>
              </a:ext>
            </a:extLst>
          </p:cNvPr>
          <p:cNvPicPr>
            <a:picLocks noChangeAspect="1"/>
          </p:cNvPicPr>
          <p:nvPr/>
        </p:nvPicPr>
        <p:blipFill>
          <a:blip r:embed="rId3"/>
          <a:stretch>
            <a:fillRect/>
          </a:stretch>
        </p:blipFill>
        <p:spPr>
          <a:xfrm>
            <a:off x="609600" y="1600200"/>
            <a:ext cx="5791702" cy="5054022"/>
          </a:xfrm>
          <a:prstGeom prst="rect">
            <a:avLst/>
          </a:prstGeom>
        </p:spPr>
      </p:pic>
      <p:sp>
        <p:nvSpPr>
          <p:cNvPr id="7" name="Rectangle 6">
            <a:extLst>
              <a:ext uri="{FF2B5EF4-FFF2-40B4-BE49-F238E27FC236}">
                <a16:creationId xmlns:a16="http://schemas.microsoft.com/office/drawing/2014/main" id="{0109D5F2-760F-00EA-83A6-47EADE462F6B}"/>
              </a:ext>
            </a:extLst>
          </p:cNvPr>
          <p:cNvSpPr/>
          <p:nvPr/>
        </p:nvSpPr>
        <p:spPr>
          <a:xfrm>
            <a:off x="619180" y="5509741"/>
            <a:ext cx="1069437" cy="2472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FC3DB2-3C87-58FB-2591-41509894EFCB}"/>
              </a:ext>
            </a:extLst>
          </p:cNvPr>
          <p:cNvSpPr/>
          <p:nvPr/>
        </p:nvSpPr>
        <p:spPr>
          <a:xfrm>
            <a:off x="3951059" y="4374776"/>
            <a:ext cx="1296282" cy="267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7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831850" y="2069123"/>
            <a:ext cx="7239488" cy="3370810"/>
          </a:xfrm>
        </p:spPr>
        <p:txBody>
          <a:bodyPr/>
          <a:lstStyle/>
          <a:p>
            <a:r>
              <a:rPr lang="en-US">
                <a:latin typeface="Arial"/>
                <a:cs typeface="Arial"/>
              </a:rPr>
              <a:t>Revising a</a:t>
            </a:r>
            <a:br>
              <a:rPr lang="en-US" dirty="0">
                <a:latin typeface="Arial"/>
                <a:cs typeface="Arial"/>
              </a:rPr>
            </a:br>
            <a:r>
              <a:rPr lang="en-US">
                <a:latin typeface="Arial"/>
                <a:cs typeface="Arial"/>
              </a:rPr>
              <a:t>remittance</a:t>
            </a:r>
            <a:endParaRPr lang="en-US">
              <a:cs typeface="Arial"/>
            </a:endParaRPr>
          </a:p>
        </p:txBody>
      </p:sp>
    </p:spTree>
    <p:extLst>
      <p:ext uri="{BB962C8B-B14F-4D97-AF65-F5344CB8AC3E}">
        <p14:creationId xmlns:p14="http://schemas.microsoft.com/office/powerpoint/2010/main" val="129972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Accessing submitted records</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24</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r>
              <a:rPr lang="en-US" sz="2400" dirty="0"/>
              <a:t>Return to the </a:t>
            </a:r>
            <a:r>
              <a:rPr lang="en-US" sz="2400" b="1" dirty="0"/>
              <a:t>Remittance history</a:t>
            </a:r>
            <a:r>
              <a:rPr lang="en-US" sz="2400" dirty="0"/>
              <a:t> table</a:t>
            </a:r>
          </a:p>
          <a:p>
            <a:r>
              <a:rPr lang="en-US" sz="2400" dirty="0"/>
              <a:t>Select any record to </a:t>
            </a:r>
            <a:r>
              <a:rPr lang="en-US" sz="2400" b="1" dirty="0"/>
              <a:t>view</a:t>
            </a:r>
            <a:r>
              <a:rPr lang="en-US" sz="2400" dirty="0"/>
              <a:t> it</a:t>
            </a:r>
          </a:p>
          <a:p>
            <a:r>
              <a:rPr lang="en-US" sz="2400" dirty="0"/>
              <a:t>Submissions that combined payroll contributions and purchases will be shown as </a:t>
            </a:r>
            <a:br>
              <a:rPr lang="en-US" sz="2400" dirty="0"/>
            </a:br>
            <a:r>
              <a:rPr lang="en-US" sz="2400" dirty="0"/>
              <a:t>two separate records</a:t>
            </a:r>
            <a:endParaRPr lang="en-US" sz="2400" b="1" dirty="0"/>
          </a:p>
          <a:p>
            <a:r>
              <a:rPr lang="en-US" sz="2400" dirty="0"/>
              <a:t>Select any </a:t>
            </a:r>
            <a:r>
              <a:rPr lang="en-US" sz="2400" b="1" dirty="0"/>
              <a:t>Pending</a:t>
            </a:r>
            <a:r>
              <a:rPr lang="en-US" sz="2400" dirty="0"/>
              <a:t> record to</a:t>
            </a:r>
            <a:endParaRPr lang="en-US" sz="2400" b="1" dirty="0"/>
          </a:p>
          <a:p>
            <a:pPr lvl="1"/>
            <a:r>
              <a:rPr lang="en-US" sz="2000" b="1" dirty="0"/>
              <a:t>Revise</a:t>
            </a:r>
            <a:r>
              <a:rPr lang="en-US" sz="2000" dirty="0"/>
              <a:t> it, or</a:t>
            </a:r>
          </a:p>
          <a:p>
            <a:pPr lvl="1"/>
            <a:r>
              <a:rPr lang="en-US" sz="2000" b="1" dirty="0"/>
              <a:t>Delete</a:t>
            </a:r>
            <a:r>
              <a:rPr lang="en-US" sz="2000" dirty="0"/>
              <a:t> it</a:t>
            </a:r>
          </a:p>
        </p:txBody>
      </p:sp>
      <p:pic>
        <p:nvPicPr>
          <p:cNvPr id="5" name="Picture 4">
            <a:extLst>
              <a:ext uri="{FF2B5EF4-FFF2-40B4-BE49-F238E27FC236}">
                <a16:creationId xmlns:a16="http://schemas.microsoft.com/office/drawing/2014/main" id="{16297731-8617-DFEF-757C-3C40FEF67F1F}"/>
              </a:ext>
            </a:extLst>
          </p:cNvPr>
          <p:cNvPicPr>
            <a:picLocks noChangeAspect="1"/>
          </p:cNvPicPr>
          <p:nvPr/>
        </p:nvPicPr>
        <p:blipFill>
          <a:blip r:embed="rId3"/>
          <a:stretch>
            <a:fillRect/>
          </a:stretch>
        </p:blipFill>
        <p:spPr>
          <a:xfrm>
            <a:off x="620865" y="1608151"/>
            <a:ext cx="5517358" cy="4810161"/>
          </a:xfrm>
          <a:prstGeom prst="rect">
            <a:avLst/>
          </a:prstGeom>
        </p:spPr>
      </p:pic>
    </p:spTree>
    <p:extLst>
      <p:ext uri="{BB962C8B-B14F-4D97-AF65-F5344CB8AC3E}">
        <p14:creationId xmlns:p14="http://schemas.microsoft.com/office/powerpoint/2010/main" val="125082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Revising a record</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25</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096000" y="1600200"/>
            <a:ext cx="5486400" cy="4800600"/>
          </a:xfrm>
        </p:spPr>
        <p:txBody>
          <a:bodyPr>
            <a:normAutofit/>
          </a:bodyPr>
          <a:lstStyle/>
          <a:p>
            <a:r>
              <a:rPr lang="en-US" sz="2400" dirty="0"/>
              <a:t>Click the check box “</a:t>
            </a:r>
            <a:r>
              <a:rPr lang="en-US" sz="2400" b="1" dirty="0"/>
              <a:t>Are you reporting a data change?</a:t>
            </a:r>
            <a:r>
              <a:rPr lang="en-US" sz="2400" dirty="0"/>
              <a:t>” in order to edit the form</a:t>
            </a:r>
          </a:p>
          <a:p>
            <a:r>
              <a:rPr lang="en-US" sz="2400" dirty="0"/>
              <a:t>Indicate the </a:t>
            </a:r>
            <a:r>
              <a:rPr lang="en-US" sz="2400" b="1" dirty="0"/>
              <a:t>Modified Date</a:t>
            </a:r>
            <a:r>
              <a:rPr lang="en-US" sz="2400" dirty="0"/>
              <a:t> </a:t>
            </a:r>
          </a:p>
          <a:p>
            <a:r>
              <a:rPr lang="en-US" sz="2400" dirty="0"/>
              <a:t>Include your name in </a:t>
            </a:r>
            <a:br>
              <a:rPr lang="en-US" sz="2400" dirty="0"/>
            </a:br>
            <a:r>
              <a:rPr lang="en-US" sz="2400" b="1" dirty="0"/>
              <a:t>Modified By</a:t>
            </a:r>
            <a:endParaRPr lang="en-US" sz="2400" dirty="0"/>
          </a:p>
          <a:p>
            <a:r>
              <a:rPr lang="en-US" sz="2400" dirty="0"/>
              <a:t>The form will show the fields with checkmarks; click in a field to edit it</a:t>
            </a:r>
          </a:p>
        </p:txBody>
      </p:sp>
      <p:pic>
        <p:nvPicPr>
          <p:cNvPr id="7" name="Picture 6">
            <a:extLst>
              <a:ext uri="{FF2B5EF4-FFF2-40B4-BE49-F238E27FC236}">
                <a16:creationId xmlns:a16="http://schemas.microsoft.com/office/drawing/2014/main" id="{4285369A-98B9-4917-D22B-DD5D85056E69}"/>
              </a:ext>
            </a:extLst>
          </p:cNvPr>
          <p:cNvPicPr>
            <a:picLocks noChangeAspect="1"/>
          </p:cNvPicPr>
          <p:nvPr/>
        </p:nvPicPr>
        <p:blipFill>
          <a:blip r:embed="rId3"/>
          <a:stretch>
            <a:fillRect/>
          </a:stretch>
        </p:blipFill>
        <p:spPr>
          <a:xfrm>
            <a:off x="605293" y="1600200"/>
            <a:ext cx="4152579" cy="5182263"/>
          </a:xfrm>
          <a:prstGeom prst="rect">
            <a:avLst/>
          </a:prstGeom>
        </p:spPr>
      </p:pic>
    </p:spTree>
    <p:extLst>
      <p:ext uri="{BB962C8B-B14F-4D97-AF65-F5344CB8AC3E}">
        <p14:creationId xmlns:p14="http://schemas.microsoft.com/office/powerpoint/2010/main" val="248702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831850" y="2069123"/>
            <a:ext cx="7239488" cy="3370810"/>
          </a:xfrm>
        </p:spPr>
        <p:txBody>
          <a:bodyPr/>
          <a:lstStyle/>
          <a:p>
            <a:r>
              <a:rPr lang="en-US" dirty="0"/>
              <a:t>Special</a:t>
            </a:r>
            <a:br>
              <a:rPr lang="en-US" dirty="0"/>
            </a:br>
            <a:r>
              <a:rPr lang="en-US" dirty="0"/>
              <a:t>situations</a:t>
            </a:r>
            <a:endParaRPr lang="en-CA" dirty="0"/>
          </a:p>
        </p:txBody>
      </p:sp>
    </p:spTree>
    <p:extLst>
      <p:ext uri="{BB962C8B-B14F-4D97-AF65-F5344CB8AC3E}">
        <p14:creationId xmlns:p14="http://schemas.microsoft.com/office/powerpoint/2010/main" val="171545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Outstanding invoices</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27</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096000" y="1600200"/>
            <a:ext cx="5486400" cy="4800600"/>
          </a:xfrm>
        </p:spPr>
        <p:txBody>
          <a:bodyPr>
            <a:normAutofit/>
          </a:bodyPr>
          <a:lstStyle/>
          <a:p>
            <a:r>
              <a:rPr lang="en-US" sz="2400" dirty="0"/>
              <a:t>You can pay any outstanding invoices, e.g.,</a:t>
            </a:r>
          </a:p>
          <a:p>
            <a:pPr lvl="1"/>
            <a:r>
              <a:rPr lang="en-US" sz="2000" dirty="0"/>
              <a:t>Late contribution payment charge</a:t>
            </a:r>
          </a:p>
          <a:p>
            <a:r>
              <a:rPr lang="en-US" sz="2400" dirty="0"/>
              <a:t>Include the amount in the field</a:t>
            </a:r>
          </a:p>
        </p:txBody>
      </p:sp>
      <p:pic>
        <p:nvPicPr>
          <p:cNvPr id="5" name="Picture 4">
            <a:extLst>
              <a:ext uri="{FF2B5EF4-FFF2-40B4-BE49-F238E27FC236}">
                <a16:creationId xmlns:a16="http://schemas.microsoft.com/office/drawing/2014/main" id="{ABDA9088-338F-3CB3-48CC-A75C6448BDFE}"/>
              </a:ext>
            </a:extLst>
          </p:cNvPr>
          <p:cNvPicPr>
            <a:picLocks noChangeAspect="1"/>
          </p:cNvPicPr>
          <p:nvPr/>
        </p:nvPicPr>
        <p:blipFill>
          <a:blip r:embed="rId3"/>
          <a:stretch>
            <a:fillRect/>
          </a:stretch>
        </p:blipFill>
        <p:spPr>
          <a:xfrm>
            <a:off x="609600" y="1600199"/>
            <a:ext cx="5113348" cy="2391355"/>
          </a:xfrm>
          <a:prstGeom prst="rect">
            <a:avLst/>
          </a:prstGeom>
        </p:spPr>
      </p:pic>
    </p:spTree>
    <p:extLst>
      <p:ext uri="{BB962C8B-B14F-4D97-AF65-F5344CB8AC3E}">
        <p14:creationId xmlns:p14="http://schemas.microsoft.com/office/powerpoint/2010/main" val="233109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Balance due</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28</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096000" y="1600200"/>
            <a:ext cx="5486400" cy="4800600"/>
          </a:xfrm>
        </p:spPr>
        <p:txBody>
          <a:bodyPr>
            <a:normAutofit/>
          </a:bodyPr>
          <a:lstStyle/>
          <a:p>
            <a:r>
              <a:rPr lang="en-US" sz="2400" dirty="0"/>
              <a:t>If there is a balance due to CAAT from your annual reconciliation, </a:t>
            </a:r>
            <a:br>
              <a:rPr lang="en-US" sz="2400" dirty="0"/>
            </a:br>
            <a:r>
              <a:rPr lang="en-US" sz="2400" dirty="0"/>
              <a:t>it can be included</a:t>
            </a:r>
          </a:p>
          <a:p>
            <a:pPr lvl="1"/>
            <a:r>
              <a:rPr lang="en-US" sz="2000" dirty="0"/>
              <a:t>Select the year</a:t>
            </a:r>
          </a:p>
          <a:p>
            <a:pPr lvl="1"/>
            <a:r>
              <a:rPr lang="en-US" sz="2000" dirty="0"/>
              <a:t>Include the amount</a:t>
            </a:r>
          </a:p>
          <a:p>
            <a:pPr lvl="1"/>
            <a:r>
              <a:rPr lang="en-US" sz="2000" dirty="0"/>
              <a:t>Add comments (optional)</a:t>
            </a:r>
          </a:p>
        </p:txBody>
      </p:sp>
      <p:pic>
        <p:nvPicPr>
          <p:cNvPr id="3" name="Picture 2">
            <a:extLst>
              <a:ext uri="{FF2B5EF4-FFF2-40B4-BE49-F238E27FC236}">
                <a16:creationId xmlns:a16="http://schemas.microsoft.com/office/drawing/2014/main" id="{43158AA1-5043-E631-411B-6CB30FF9AF3E}"/>
              </a:ext>
            </a:extLst>
          </p:cNvPr>
          <p:cNvPicPr>
            <a:picLocks noChangeAspect="1"/>
          </p:cNvPicPr>
          <p:nvPr/>
        </p:nvPicPr>
        <p:blipFill>
          <a:blip r:embed="rId3"/>
          <a:stretch>
            <a:fillRect/>
          </a:stretch>
        </p:blipFill>
        <p:spPr>
          <a:xfrm>
            <a:off x="617550" y="1600199"/>
            <a:ext cx="5097449" cy="4031473"/>
          </a:xfrm>
          <a:prstGeom prst="rect">
            <a:avLst/>
          </a:prstGeom>
        </p:spPr>
      </p:pic>
    </p:spTree>
    <p:extLst>
      <p:ext uri="{BB962C8B-B14F-4D97-AF65-F5344CB8AC3E}">
        <p14:creationId xmlns:p14="http://schemas.microsoft.com/office/powerpoint/2010/main" val="3875444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Credit amount</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29</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r>
              <a:rPr lang="en-US" sz="2400" dirty="0"/>
              <a:t>You can apply a credit amount from your annual reconciliation, if applicable</a:t>
            </a:r>
          </a:p>
          <a:p>
            <a:pPr lvl="1"/>
            <a:r>
              <a:rPr lang="en-US" sz="2000" dirty="0"/>
              <a:t>Select the year</a:t>
            </a:r>
          </a:p>
          <a:p>
            <a:pPr lvl="1"/>
            <a:r>
              <a:rPr lang="en-US" sz="2000" dirty="0"/>
              <a:t>Enter the amount(s) for Member and Employer, as applicable</a:t>
            </a:r>
          </a:p>
          <a:p>
            <a:pPr lvl="1"/>
            <a:r>
              <a:rPr lang="en-US" sz="2000" dirty="0"/>
              <a:t>Add comments (optional)</a:t>
            </a:r>
          </a:p>
        </p:txBody>
      </p:sp>
      <p:pic>
        <p:nvPicPr>
          <p:cNvPr id="3" name="Picture 2">
            <a:extLst>
              <a:ext uri="{FF2B5EF4-FFF2-40B4-BE49-F238E27FC236}">
                <a16:creationId xmlns:a16="http://schemas.microsoft.com/office/drawing/2014/main" id="{744784F9-E4BF-84D0-13E7-60A17EC49CAD}"/>
              </a:ext>
            </a:extLst>
          </p:cNvPr>
          <p:cNvPicPr>
            <a:picLocks noChangeAspect="1"/>
          </p:cNvPicPr>
          <p:nvPr/>
        </p:nvPicPr>
        <p:blipFill>
          <a:blip r:embed="rId3"/>
          <a:stretch>
            <a:fillRect/>
          </a:stretch>
        </p:blipFill>
        <p:spPr>
          <a:xfrm>
            <a:off x="609600" y="1600200"/>
            <a:ext cx="5753100" cy="3212771"/>
          </a:xfrm>
          <a:prstGeom prst="rect">
            <a:avLst/>
          </a:prstGeom>
        </p:spPr>
      </p:pic>
    </p:spTree>
    <p:extLst>
      <p:ext uri="{BB962C8B-B14F-4D97-AF65-F5344CB8AC3E}">
        <p14:creationId xmlns:p14="http://schemas.microsoft.com/office/powerpoint/2010/main" val="395949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609601" y="2069123"/>
            <a:ext cx="10972800" cy="3370810"/>
          </a:xfrm>
        </p:spPr>
        <p:txBody>
          <a:bodyPr>
            <a:normAutofit/>
          </a:bodyPr>
          <a:lstStyle/>
          <a:p>
            <a:r>
              <a:rPr lang="en-US" dirty="0"/>
              <a:t>Contribution remittance</a:t>
            </a:r>
            <a:br>
              <a:rPr lang="en-US" dirty="0"/>
            </a:br>
            <a:r>
              <a:rPr lang="en-US" dirty="0"/>
              <a:t>overview</a:t>
            </a:r>
            <a:endParaRPr lang="en-CA" dirty="0"/>
          </a:p>
        </p:txBody>
      </p:sp>
    </p:spTree>
    <p:extLst>
      <p:ext uri="{BB962C8B-B14F-4D97-AF65-F5344CB8AC3E}">
        <p14:creationId xmlns:p14="http://schemas.microsoft.com/office/powerpoint/2010/main" val="28701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Update your payment and submit it</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30</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781800" y="1600200"/>
            <a:ext cx="4800600" cy="4800600"/>
          </a:xfrm>
        </p:spPr>
        <p:txBody>
          <a:bodyPr>
            <a:normAutofit/>
          </a:bodyPr>
          <a:lstStyle/>
          <a:p>
            <a:pPr marL="457200" indent="-457200">
              <a:buFont typeface="+mj-lt"/>
              <a:buAutoNum type="arabicPeriod" startAt="9"/>
            </a:pPr>
            <a:r>
              <a:rPr lang="en-US" sz="2400" dirty="0"/>
              <a:t>Confirm the </a:t>
            </a:r>
            <a:r>
              <a:rPr lang="en-US" sz="2400" b="1" dirty="0"/>
              <a:t>Payment date</a:t>
            </a:r>
          </a:p>
          <a:p>
            <a:pPr marL="457200" indent="-457200">
              <a:buFont typeface="+mj-lt"/>
              <a:buAutoNum type="arabicPeriod" startAt="9"/>
            </a:pPr>
            <a:r>
              <a:rPr lang="en-US" sz="2400" dirty="0"/>
              <a:t>Select your </a:t>
            </a:r>
            <a:r>
              <a:rPr lang="en-US" sz="2400" b="1" dirty="0"/>
              <a:t>payment method</a:t>
            </a:r>
          </a:p>
          <a:p>
            <a:pPr lvl="1"/>
            <a:r>
              <a:rPr lang="en-US" sz="2000" dirty="0"/>
              <a:t>Electronic submission (EFT)</a:t>
            </a:r>
          </a:p>
          <a:p>
            <a:pPr lvl="1"/>
            <a:r>
              <a:rPr lang="en-US" sz="2000" dirty="0"/>
              <a:t>Cheque</a:t>
            </a:r>
          </a:p>
          <a:p>
            <a:pPr marL="457200" indent="-457200">
              <a:buFont typeface="+mj-lt"/>
              <a:buAutoNum type="arabicPeriod" startAt="9"/>
            </a:pPr>
            <a:r>
              <a:rPr lang="en-US" sz="2400" dirty="0"/>
              <a:t>Complete the </a:t>
            </a:r>
            <a:r>
              <a:rPr lang="en-US" sz="2400" b="1" dirty="0"/>
              <a:t>Employer authorization</a:t>
            </a:r>
            <a:endParaRPr lang="en-US" sz="2400" dirty="0"/>
          </a:p>
          <a:p>
            <a:pPr marL="457200" indent="-457200">
              <a:buFont typeface="+mj-lt"/>
              <a:buAutoNum type="arabicPeriod" startAt="9"/>
            </a:pPr>
            <a:r>
              <a:rPr lang="en-US" sz="2400" dirty="0"/>
              <a:t>Select </a:t>
            </a:r>
            <a:r>
              <a:rPr lang="en-US" sz="2400" b="1" dirty="0"/>
              <a:t>Send to CAAT</a:t>
            </a:r>
            <a:endParaRPr lang="en-US" sz="2000" b="1" dirty="0"/>
          </a:p>
        </p:txBody>
      </p:sp>
      <p:grpSp>
        <p:nvGrpSpPr>
          <p:cNvPr id="22" name="Group 21">
            <a:extLst>
              <a:ext uri="{FF2B5EF4-FFF2-40B4-BE49-F238E27FC236}">
                <a16:creationId xmlns:a16="http://schemas.microsoft.com/office/drawing/2014/main" id="{ABF03D2E-A9D7-BC02-F7F6-2B4C7963D826}"/>
              </a:ext>
            </a:extLst>
          </p:cNvPr>
          <p:cNvGrpSpPr/>
          <p:nvPr/>
        </p:nvGrpSpPr>
        <p:grpSpPr>
          <a:xfrm>
            <a:off x="613244" y="1598215"/>
            <a:ext cx="5109707" cy="3574746"/>
            <a:chOff x="613244" y="1598215"/>
            <a:chExt cx="5109707" cy="3574746"/>
          </a:xfrm>
        </p:grpSpPr>
        <p:pic>
          <p:nvPicPr>
            <p:cNvPr id="3" name="Picture 2">
              <a:extLst>
                <a:ext uri="{FF2B5EF4-FFF2-40B4-BE49-F238E27FC236}">
                  <a16:creationId xmlns:a16="http://schemas.microsoft.com/office/drawing/2014/main" id="{83674F7E-6076-A55A-E8C8-4632D9E02F32}"/>
                </a:ext>
              </a:extLst>
            </p:cNvPr>
            <p:cNvPicPr>
              <a:picLocks noChangeAspect="1"/>
            </p:cNvPicPr>
            <p:nvPr/>
          </p:nvPicPr>
          <p:blipFill rotWithShape="1">
            <a:blip r:embed="rId3"/>
            <a:srcRect t="41662"/>
            <a:stretch/>
          </p:blipFill>
          <p:spPr>
            <a:xfrm>
              <a:off x="617552" y="1598215"/>
              <a:ext cx="5100726" cy="1819334"/>
            </a:xfrm>
            <a:prstGeom prst="rect">
              <a:avLst/>
            </a:prstGeom>
            <a:ln>
              <a:noFill/>
            </a:ln>
          </p:spPr>
        </p:pic>
        <p:pic>
          <p:nvPicPr>
            <p:cNvPr id="7" name="Picture 6">
              <a:extLst>
                <a:ext uri="{FF2B5EF4-FFF2-40B4-BE49-F238E27FC236}">
                  <a16:creationId xmlns:a16="http://schemas.microsoft.com/office/drawing/2014/main" id="{69BFBFC7-B19F-09A6-87A5-4DE23A1DBF94}"/>
                </a:ext>
              </a:extLst>
            </p:cNvPr>
            <p:cNvPicPr>
              <a:picLocks noChangeAspect="1"/>
            </p:cNvPicPr>
            <p:nvPr/>
          </p:nvPicPr>
          <p:blipFill rotWithShape="1">
            <a:blip r:embed="rId4"/>
            <a:srcRect t="1" b="2262"/>
            <a:stretch/>
          </p:blipFill>
          <p:spPr>
            <a:xfrm>
              <a:off x="623648" y="3418382"/>
              <a:ext cx="5094630" cy="1754579"/>
            </a:xfrm>
            <a:prstGeom prst="rect">
              <a:avLst/>
            </a:prstGeom>
          </p:spPr>
        </p:pic>
        <p:sp>
          <p:nvSpPr>
            <p:cNvPr id="8" name="Rectangle 7">
              <a:extLst>
                <a:ext uri="{FF2B5EF4-FFF2-40B4-BE49-F238E27FC236}">
                  <a16:creationId xmlns:a16="http://schemas.microsoft.com/office/drawing/2014/main" id="{8DADBEBC-3C0F-8A0E-32E5-3274CF5082E9}"/>
                </a:ext>
              </a:extLst>
            </p:cNvPr>
            <p:cNvSpPr/>
            <p:nvPr/>
          </p:nvSpPr>
          <p:spPr>
            <a:xfrm>
              <a:off x="613244" y="1598215"/>
              <a:ext cx="5109707" cy="357474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60483CC7-D3D9-1E8E-325C-F527EF6A9431}"/>
              </a:ext>
            </a:extLst>
          </p:cNvPr>
          <p:cNvSpPr/>
          <p:nvPr/>
        </p:nvSpPr>
        <p:spPr>
          <a:xfrm>
            <a:off x="732106" y="1745014"/>
            <a:ext cx="1221599" cy="641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6BBA41-B73A-6F8F-F61A-5062E8737959}"/>
              </a:ext>
            </a:extLst>
          </p:cNvPr>
          <p:cNvSpPr/>
          <p:nvPr/>
        </p:nvSpPr>
        <p:spPr>
          <a:xfrm>
            <a:off x="732106" y="2635255"/>
            <a:ext cx="2408907" cy="5244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685FF8-53C5-B73A-2C12-C395F1168BD9}"/>
              </a:ext>
            </a:extLst>
          </p:cNvPr>
          <p:cNvSpPr/>
          <p:nvPr/>
        </p:nvSpPr>
        <p:spPr>
          <a:xfrm>
            <a:off x="732106" y="3578829"/>
            <a:ext cx="4901582" cy="9036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AEFA5-2D58-EB45-E156-651FA2049C46}"/>
              </a:ext>
            </a:extLst>
          </p:cNvPr>
          <p:cNvSpPr/>
          <p:nvPr/>
        </p:nvSpPr>
        <p:spPr>
          <a:xfrm>
            <a:off x="2123181" y="4573545"/>
            <a:ext cx="2262601" cy="379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03A729-1733-7ED9-07D7-CA9EC4D45FA8}"/>
              </a:ext>
            </a:extLst>
          </p:cNvPr>
          <p:cNvSpPr/>
          <p:nvPr/>
        </p:nvSpPr>
        <p:spPr>
          <a:xfrm>
            <a:off x="814307" y="4231799"/>
            <a:ext cx="822960" cy="16459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50" dirty="0">
                <a:solidFill>
                  <a:schemeClr val="bg1">
                    <a:lumMod val="50000"/>
                  </a:schemeClr>
                </a:solidFill>
                <a:latin typeface="Verdana Pro" panose="020B0604020202020204" pitchFamily="34" charset="0"/>
                <a:cs typeface="Arial" panose="020B0604020202020204" pitchFamily="34" charset="0"/>
              </a:rPr>
              <a:t>John Smith</a:t>
            </a:r>
          </a:p>
        </p:txBody>
      </p:sp>
      <p:sp>
        <p:nvSpPr>
          <p:cNvPr id="16" name="Rectangle 15">
            <a:extLst>
              <a:ext uri="{FF2B5EF4-FFF2-40B4-BE49-F238E27FC236}">
                <a16:creationId xmlns:a16="http://schemas.microsoft.com/office/drawing/2014/main" id="{69A7BA8F-8C48-4584-6505-79A7D3D14AA5}"/>
              </a:ext>
            </a:extLst>
          </p:cNvPr>
          <p:cNvSpPr/>
          <p:nvPr/>
        </p:nvSpPr>
        <p:spPr>
          <a:xfrm>
            <a:off x="867817" y="2019631"/>
            <a:ext cx="690639" cy="16449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 rtlCol="0" anchor="ctr"/>
          <a:lstStyle/>
          <a:p>
            <a:r>
              <a:rPr lang="en-US" sz="750" dirty="0">
                <a:solidFill>
                  <a:schemeClr val="bg1">
                    <a:lumMod val="50000"/>
                  </a:schemeClr>
                </a:solidFill>
                <a:latin typeface="Grandview" panose="020B0604020202020204" pitchFamily="34" charset="0"/>
                <a:ea typeface="Verdana" panose="020B0604030504040204" pitchFamily="34" charset="0"/>
                <a:cs typeface="Arial" panose="020B0604020202020204" pitchFamily="34" charset="0"/>
              </a:rPr>
              <a:t>03-Jun-2023</a:t>
            </a:r>
          </a:p>
        </p:txBody>
      </p:sp>
      <p:sp>
        <p:nvSpPr>
          <p:cNvPr id="18" name="Rectangle 17">
            <a:extLst>
              <a:ext uri="{FF2B5EF4-FFF2-40B4-BE49-F238E27FC236}">
                <a16:creationId xmlns:a16="http://schemas.microsoft.com/office/drawing/2014/main" id="{7D5CFCFA-2786-17D6-3F49-4E366EBB0EC9}"/>
              </a:ext>
            </a:extLst>
          </p:cNvPr>
          <p:cNvSpPr/>
          <p:nvPr/>
        </p:nvSpPr>
        <p:spPr>
          <a:xfrm>
            <a:off x="3286337" y="4231320"/>
            <a:ext cx="731520" cy="16459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 rtlCol="0" anchor="ctr"/>
          <a:lstStyle/>
          <a:p>
            <a:r>
              <a:rPr lang="en-US" sz="750" dirty="0">
                <a:solidFill>
                  <a:schemeClr val="bg1">
                    <a:lumMod val="50000"/>
                  </a:schemeClr>
                </a:solidFill>
                <a:latin typeface="Grandview" panose="020B0604020202020204" pitchFamily="34" charset="0"/>
                <a:ea typeface="Verdana" panose="020B0604030504040204" pitchFamily="34" charset="0"/>
                <a:cs typeface="Arial" panose="020B0604020202020204" pitchFamily="34" charset="0"/>
              </a:rPr>
              <a:t>03-Jun-2023</a:t>
            </a:r>
          </a:p>
        </p:txBody>
      </p:sp>
      <p:sp>
        <p:nvSpPr>
          <p:cNvPr id="19" name="Rectangle 18">
            <a:extLst>
              <a:ext uri="{FF2B5EF4-FFF2-40B4-BE49-F238E27FC236}">
                <a16:creationId xmlns:a16="http://schemas.microsoft.com/office/drawing/2014/main" id="{CE6D6680-2A05-1BB9-C47B-6253DFC3F865}"/>
              </a:ext>
            </a:extLst>
          </p:cNvPr>
          <p:cNvSpPr/>
          <p:nvPr/>
        </p:nvSpPr>
        <p:spPr>
          <a:xfrm>
            <a:off x="872515" y="4228220"/>
            <a:ext cx="764752" cy="16459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 rtlCol="0" anchor="ctr"/>
          <a:lstStyle/>
          <a:p>
            <a:r>
              <a:rPr lang="en-US" sz="750" dirty="0">
                <a:solidFill>
                  <a:schemeClr val="bg1">
                    <a:lumMod val="50000"/>
                  </a:schemeClr>
                </a:solidFill>
                <a:latin typeface="Grandview" panose="020B0604020202020204" pitchFamily="34" charset="0"/>
                <a:ea typeface="Verdana" panose="020B0604030504040204" pitchFamily="34" charset="0"/>
                <a:cs typeface="Arial" panose="020B0604020202020204" pitchFamily="34" charset="0"/>
              </a:rPr>
              <a:t>Bob Jones</a:t>
            </a:r>
          </a:p>
        </p:txBody>
      </p:sp>
    </p:spTree>
    <p:extLst>
      <p:ext uri="{BB962C8B-B14F-4D97-AF65-F5344CB8AC3E}">
        <p14:creationId xmlns:p14="http://schemas.microsoft.com/office/powerpoint/2010/main" val="30426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1221-2387-9D61-49A5-907B591E0E7B}"/>
              </a:ext>
            </a:extLst>
          </p:cNvPr>
          <p:cNvSpPr>
            <a:spLocks noGrp="1"/>
          </p:cNvSpPr>
          <p:nvPr>
            <p:ph type="title"/>
          </p:nvPr>
        </p:nvSpPr>
        <p:spPr/>
        <p:txBody>
          <a:bodyPr/>
          <a:lstStyle/>
          <a:p>
            <a:r>
              <a:rPr lang="en-US" dirty="0"/>
              <a:t>Contribution remittance overview</a:t>
            </a:r>
          </a:p>
        </p:txBody>
      </p:sp>
      <p:sp>
        <p:nvSpPr>
          <p:cNvPr id="3" name="Content Placeholder 2">
            <a:extLst>
              <a:ext uri="{FF2B5EF4-FFF2-40B4-BE49-F238E27FC236}">
                <a16:creationId xmlns:a16="http://schemas.microsoft.com/office/drawing/2014/main" id="{F3FA2CDA-1868-815B-045B-3355DA1228E5}"/>
              </a:ext>
            </a:extLst>
          </p:cNvPr>
          <p:cNvSpPr>
            <a:spLocks noGrp="1"/>
          </p:cNvSpPr>
          <p:nvPr>
            <p:ph sz="half" idx="1"/>
          </p:nvPr>
        </p:nvSpPr>
        <p:spPr>
          <a:xfrm>
            <a:off x="661400" y="1391829"/>
            <a:ext cx="5410200" cy="4514295"/>
          </a:xfrm>
        </p:spPr>
        <p:txBody>
          <a:bodyPr>
            <a:normAutofit lnSpcReduction="10000"/>
          </a:bodyPr>
          <a:lstStyle/>
          <a:p>
            <a:pPr>
              <a:spcAft>
                <a:spcPts val="0"/>
              </a:spcAft>
            </a:pPr>
            <a:endParaRPr lang="en-US" sz="1000" dirty="0"/>
          </a:p>
          <a:p>
            <a:pPr>
              <a:lnSpc>
                <a:spcPct val="113000"/>
              </a:lnSpc>
              <a:spcBef>
                <a:spcPts val="600"/>
              </a:spcBef>
              <a:spcAft>
                <a:spcPts val="400"/>
              </a:spcAft>
            </a:pPr>
            <a:r>
              <a:rPr lang="en-US" sz="2100" dirty="0"/>
              <a:t>Key responsibility of all</a:t>
            </a:r>
            <a:br>
              <a:rPr lang="en-US" sz="2100" dirty="0"/>
            </a:br>
            <a:r>
              <a:rPr lang="en-US" sz="2100" dirty="0"/>
              <a:t>CAAT participating employers</a:t>
            </a:r>
          </a:p>
          <a:p>
            <a:pPr>
              <a:lnSpc>
                <a:spcPct val="113000"/>
              </a:lnSpc>
              <a:spcBef>
                <a:spcPts val="400"/>
              </a:spcBef>
              <a:spcAft>
                <a:spcPts val="400"/>
              </a:spcAft>
            </a:pPr>
            <a:r>
              <a:rPr lang="en-US" sz="2100" dirty="0"/>
              <a:t>Accurate contribution data facilitates accurate pension calculations for members</a:t>
            </a:r>
          </a:p>
          <a:p>
            <a:pPr>
              <a:lnSpc>
                <a:spcPct val="113000"/>
              </a:lnSpc>
              <a:spcBef>
                <a:spcPts val="400"/>
              </a:spcBef>
              <a:spcAft>
                <a:spcPts val="400"/>
              </a:spcAft>
            </a:pPr>
            <a:r>
              <a:rPr lang="en-US" sz="2100" dirty="0"/>
              <a:t>Remittance data identifies contribution amounts and the reporting period</a:t>
            </a:r>
          </a:p>
          <a:p>
            <a:pPr>
              <a:lnSpc>
                <a:spcPct val="113000"/>
              </a:lnSpc>
              <a:spcBef>
                <a:spcPts val="400"/>
              </a:spcBef>
              <a:spcAft>
                <a:spcPts val="0"/>
              </a:spcAft>
            </a:pPr>
            <a:r>
              <a:rPr lang="en-US" sz="2100" dirty="0"/>
              <a:t>Contributions must be received by CIBC Mellon by the 30</a:t>
            </a:r>
            <a:r>
              <a:rPr lang="en-US" sz="2100" baseline="30000" dirty="0"/>
              <a:t>th</a:t>
            </a:r>
            <a:r>
              <a:rPr lang="en-US" sz="2100" dirty="0"/>
              <a:t> calendar day following the end of the month to which the contributions relate</a:t>
            </a:r>
          </a:p>
        </p:txBody>
      </p:sp>
      <p:sp>
        <p:nvSpPr>
          <p:cNvPr id="4" name="Slide Number Placeholder 3">
            <a:extLst>
              <a:ext uri="{FF2B5EF4-FFF2-40B4-BE49-F238E27FC236}">
                <a16:creationId xmlns:a16="http://schemas.microsoft.com/office/drawing/2014/main" id="{D2C7BA06-5442-2908-F07E-3518BE0A761D}"/>
              </a:ext>
            </a:extLst>
          </p:cNvPr>
          <p:cNvSpPr>
            <a:spLocks noGrp="1"/>
          </p:cNvSpPr>
          <p:nvPr>
            <p:ph type="sldNum" sz="quarter" idx="12"/>
          </p:nvPr>
        </p:nvSpPr>
        <p:spPr/>
        <p:txBody>
          <a:bodyPr/>
          <a:lstStyle/>
          <a:p>
            <a:fld id="{E7016582-76BD-4105-BD36-32B8CD61AE98}" type="slidenum">
              <a:rPr lang="en-CA" smtClean="0"/>
              <a:t>4</a:t>
            </a:fld>
            <a:endParaRPr lang="en-CA"/>
          </a:p>
        </p:txBody>
      </p:sp>
      <p:sp>
        <p:nvSpPr>
          <p:cNvPr id="6" name="Text Placeholder 5">
            <a:extLst>
              <a:ext uri="{FF2B5EF4-FFF2-40B4-BE49-F238E27FC236}">
                <a16:creationId xmlns:a16="http://schemas.microsoft.com/office/drawing/2014/main" id="{99518060-488D-C1D0-9083-7B926A3E3580}"/>
              </a:ext>
            </a:extLst>
          </p:cNvPr>
          <p:cNvSpPr>
            <a:spLocks noGrp="1"/>
          </p:cNvSpPr>
          <p:nvPr>
            <p:ph type="body" sz="quarter" idx="13"/>
          </p:nvPr>
        </p:nvSpPr>
        <p:spPr>
          <a:xfrm>
            <a:off x="609600" y="6080131"/>
            <a:ext cx="10972800" cy="365760"/>
          </a:xfrm>
          <a:ln>
            <a:solidFill>
              <a:srgbClr val="005E92"/>
            </a:solidFill>
          </a:ln>
        </p:spPr>
        <p:txBody>
          <a:bodyPr>
            <a:normAutofit lnSpcReduction="10000"/>
          </a:bodyPr>
          <a:lstStyle/>
          <a:p>
            <a:r>
              <a:rPr lang="en-US" dirty="0"/>
              <a:t>If the 30</a:t>
            </a:r>
            <a:r>
              <a:rPr lang="en-US" baseline="30000" dirty="0"/>
              <a:t>th</a:t>
            </a:r>
            <a:r>
              <a:rPr lang="en-US" dirty="0"/>
              <a:t> of the next month falls on a weekend or holiday, the deadline is the closest previous business day.</a:t>
            </a:r>
          </a:p>
        </p:txBody>
      </p:sp>
      <p:sp>
        <p:nvSpPr>
          <p:cNvPr id="7" name="Rectangle: Rounded Corners 6">
            <a:extLst>
              <a:ext uri="{FF2B5EF4-FFF2-40B4-BE49-F238E27FC236}">
                <a16:creationId xmlns:a16="http://schemas.microsoft.com/office/drawing/2014/main" id="{B372B87D-2305-4C01-5729-5EC15DF15FDC}"/>
              </a:ext>
            </a:extLst>
          </p:cNvPr>
          <p:cNvSpPr/>
          <p:nvPr/>
        </p:nvSpPr>
        <p:spPr>
          <a:xfrm>
            <a:off x="609599" y="1392713"/>
            <a:ext cx="5273843" cy="4500205"/>
          </a:xfrm>
          <a:prstGeom prst="roundRect">
            <a:avLst/>
          </a:prstGeom>
          <a:noFill/>
          <a:ln>
            <a:solidFill>
              <a:srgbClr val="005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E0FDA4-E1C9-2ABA-5186-8A7ECEE404E8}"/>
              </a:ext>
            </a:extLst>
          </p:cNvPr>
          <p:cNvGrpSpPr/>
          <p:nvPr/>
        </p:nvGrpSpPr>
        <p:grpSpPr>
          <a:xfrm>
            <a:off x="6317128" y="1386542"/>
            <a:ext cx="4639419" cy="4619812"/>
            <a:chOff x="6317128" y="1386542"/>
            <a:chExt cx="4639419" cy="4619812"/>
          </a:xfrm>
        </p:grpSpPr>
        <p:pic>
          <p:nvPicPr>
            <p:cNvPr id="16" name="Picture 15">
              <a:extLst>
                <a:ext uri="{FF2B5EF4-FFF2-40B4-BE49-F238E27FC236}">
                  <a16:creationId xmlns:a16="http://schemas.microsoft.com/office/drawing/2014/main" id="{11570EC5-E1B3-CFAF-47F9-E9D69809FCF9}"/>
                </a:ext>
              </a:extLst>
            </p:cNvPr>
            <p:cNvPicPr>
              <a:picLocks noChangeAspect="1"/>
            </p:cNvPicPr>
            <p:nvPr/>
          </p:nvPicPr>
          <p:blipFill rotWithShape="1">
            <a:blip r:embed="rId3"/>
            <a:srcRect b="76324"/>
            <a:stretch/>
          </p:blipFill>
          <p:spPr>
            <a:xfrm>
              <a:off x="6319777" y="1408491"/>
              <a:ext cx="4636770" cy="1138496"/>
            </a:xfrm>
            <a:prstGeom prst="rect">
              <a:avLst/>
            </a:prstGeom>
            <a:ln w="6350">
              <a:noFill/>
            </a:ln>
          </p:spPr>
        </p:pic>
        <p:pic>
          <p:nvPicPr>
            <p:cNvPr id="8" name="Picture 7">
              <a:extLst>
                <a:ext uri="{FF2B5EF4-FFF2-40B4-BE49-F238E27FC236}">
                  <a16:creationId xmlns:a16="http://schemas.microsoft.com/office/drawing/2014/main" id="{430F479B-58DA-D662-EB4F-D3F0AFFC4029}"/>
                </a:ext>
              </a:extLst>
            </p:cNvPr>
            <p:cNvPicPr>
              <a:picLocks noChangeAspect="1"/>
            </p:cNvPicPr>
            <p:nvPr/>
          </p:nvPicPr>
          <p:blipFill>
            <a:blip r:embed="rId4"/>
            <a:srcRect l="414" t="516" r="760" b="828"/>
            <a:stretch/>
          </p:blipFill>
          <p:spPr>
            <a:xfrm>
              <a:off x="6317128" y="2551953"/>
              <a:ext cx="4607859" cy="3448423"/>
            </a:xfrm>
            <a:prstGeom prst="rect">
              <a:avLst/>
            </a:prstGeom>
          </p:spPr>
        </p:pic>
        <p:sp>
          <p:nvSpPr>
            <p:cNvPr id="9" name="Rectangle 8">
              <a:extLst>
                <a:ext uri="{FF2B5EF4-FFF2-40B4-BE49-F238E27FC236}">
                  <a16:creationId xmlns:a16="http://schemas.microsoft.com/office/drawing/2014/main" id="{A60CA09E-7098-19AE-D8F7-A3BC99F26562}"/>
                </a:ext>
              </a:extLst>
            </p:cNvPr>
            <p:cNvSpPr/>
            <p:nvPr/>
          </p:nvSpPr>
          <p:spPr>
            <a:xfrm>
              <a:off x="6317129" y="1386542"/>
              <a:ext cx="4613836" cy="4619812"/>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2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609601" y="2069123"/>
            <a:ext cx="10972800" cy="3370810"/>
          </a:xfrm>
        </p:spPr>
        <p:txBody>
          <a:bodyPr>
            <a:normAutofit/>
          </a:bodyPr>
          <a:lstStyle/>
          <a:p>
            <a:r>
              <a:rPr lang="en-US" dirty="0"/>
              <a:t>Benefits of </a:t>
            </a:r>
            <a:br>
              <a:rPr lang="en-US" dirty="0"/>
            </a:br>
            <a:r>
              <a:rPr lang="en-US" dirty="0"/>
              <a:t>using PAL for remittances</a:t>
            </a:r>
            <a:endParaRPr lang="en-CA" dirty="0"/>
          </a:p>
        </p:txBody>
      </p:sp>
    </p:spTree>
    <p:extLst>
      <p:ext uri="{BB962C8B-B14F-4D97-AF65-F5344CB8AC3E}">
        <p14:creationId xmlns:p14="http://schemas.microsoft.com/office/powerpoint/2010/main" val="31620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AC3A-02F2-A790-11D2-6A0A024AD67B}"/>
              </a:ext>
            </a:extLst>
          </p:cNvPr>
          <p:cNvSpPr>
            <a:spLocks noGrp="1"/>
          </p:cNvSpPr>
          <p:nvPr>
            <p:ph type="title"/>
          </p:nvPr>
        </p:nvSpPr>
        <p:spPr/>
        <p:txBody>
          <a:bodyPr/>
          <a:lstStyle/>
          <a:p>
            <a:r>
              <a:rPr lang="en-US" dirty="0"/>
              <a:t>Benefits of PAL remittance process</a:t>
            </a:r>
          </a:p>
        </p:txBody>
      </p:sp>
      <p:sp>
        <p:nvSpPr>
          <p:cNvPr id="3" name="Content Placeholder 2">
            <a:extLst>
              <a:ext uri="{FF2B5EF4-FFF2-40B4-BE49-F238E27FC236}">
                <a16:creationId xmlns:a16="http://schemas.microsoft.com/office/drawing/2014/main" id="{4753EA19-0E6A-EBA7-9C46-A9182941FB7D}"/>
              </a:ext>
            </a:extLst>
          </p:cNvPr>
          <p:cNvSpPr>
            <a:spLocks noGrp="1"/>
          </p:cNvSpPr>
          <p:nvPr>
            <p:ph idx="1"/>
          </p:nvPr>
        </p:nvSpPr>
        <p:spPr>
          <a:xfrm>
            <a:off x="609599" y="1825625"/>
            <a:ext cx="10972799" cy="4346576"/>
          </a:xfrm>
        </p:spPr>
        <p:txBody>
          <a:bodyPr>
            <a:normAutofit/>
          </a:bodyPr>
          <a:lstStyle/>
          <a:p>
            <a:pPr marL="514350" indent="-514350">
              <a:buFont typeface="+mj-lt"/>
              <a:buAutoNum type="arabicPeriod"/>
            </a:pPr>
            <a:r>
              <a:rPr lang="en-US" dirty="0"/>
              <a:t>Saves time for employers and for CAAT</a:t>
            </a:r>
          </a:p>
          <a:p>
            <a:pPr marL="514350" indent="-514350">
              <a:buFont typeface="+mj-lt"/>
              <a:buAutoNum type="arabicPeriod"/>
            </a:pPr>
            <a:r>
              <a:rPr lang="en-US" sz="2800" dirty="0">
                <a:ea typeface="MS PGothic"/>
              </a:rPr>
              <a:t>Allows you to see your remittance history at a glance</a:t>
            </a:r>
          </a:p>
          <a:p>
            <a:pPr marL="514350" indent="-514350">
              <a:buFont typeface="+mj-lt"/>
              <a:buAutoNum type="arabicPeriod"/>
            </a:pPr>
            <a:r>
              <a:rPr lang="en-US" dirty="0">
                <a:ea typeface="MS PGothic"/>
              </a:rPr>
              <a:t>Produces a record to accompany your funds so the amount is easily and accurately matched with remittance data</a:t>
            </a:r>
          </a:p>
          <a:p>
            <a:pPr marL="514350" indent="-514350">
              <a:buFont typeface="+mj-lt"/>
              <a:buAutoNum type="arabicPeriod"/>
            </a:pPr>
            <a:r>
              <a:rPr lang="en-US" sz="2800" dirty="0">
                <a:ea typeface="MS PGothic"/>
              </a:rPr>
              <a:t>Allows you to combine payments or a</a:t>
            </a:r>
            <a:r>
              <a:rPr lang="en-US" dirty="0">
                <a:ea typeface="MS PGothic"/>
              </a:rPr>
              <a:t>pply credits</a:t>
            </a:r>
          </a:p>
          <a:p>
            <a:pPr marL="514350" indent="-514350">
              <a:buFont typeface="+mj-lt"/>
              <a:buAutoNum type="arabicPeriod"/>
            </a:pPr>
            <a:r>
              <a:rPr lang="en-US" sz="2800" dirty="0">
                <a:ea typeface="MS PGothic"/>
              </a:rPr>
              <a:t>Allows you to edit a </a:t>
            </a:r>
            <a:r>
              <a:rPr lang="en-US" dirty="0">
                <a:ea typeface="MS PGothic"/>
              </a:rPr>
              <a:t>pending remittance if needed</a:t>
            </a:r>
            <a:endParaRPr lang="en-US" sz="2800" dirty="0">
              <a:ea typeface="MS PGothic"/>
            </a:endParaRP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7B8332D-B3F5-EB9D-056D-C96911325148}"/>
              </a:ext>
            </a:extLst>
          </p:cNvPr>
          <p:cNvSpPr>
            <a:spLocks noGrp="1"/>
          </p:cNvSpPr>
          <p:nvPr>
            <p:ph type="sldNum" sz="quarter" idx="12"/>
          </p:nvPr>
        </p:nvSpPr>
        <p:spPr/>
        <p:txBody>
          <a:bodyPr/>
          <a:lstStyle/>
          <a:p>
            <a:fld id="{E7016582-76BD-4105-BD36-32B8CD61AE98}" type="slidenum">
              <a:rPr lang="en-CA" smtClean="0"/>
              <a:t>6</a:t>
            </a:fld>
            <a:endParaRPr lang="en-CA"/>
          </a:p>
        </p:txBody>
      </p:sp>
    </p:spTree>
    <p:extLst>
      <p:ext uri="{BB962C8B-B14F-4D97-AF65-F5344CB8AC3E}">
        <p14:creationId xmlns:p14="http://schemas.microsoft.com/office/powerpoint/2010/main" val="41629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0C5-7A7F-1AA1-06D3-F1305D947490}"/>
              </a:ext>
            </a:extLst>
          </p:cNvPr>
          <p:cNvSpPr>
            <a:spLocks noGrp="1"/>
          </p:cNvSpPr>
          <p:nvPr>
            <p:ph type="title"/>
          </p:nvPr>
        </p:nvSpPr>
        <p:spPr>
          <a:xfrm>
            <a:off x="609601" y="2069123"/>
            <a:ext cx="10972800" cy="3370810"/>
          </a:xfrm>
        </p:spPr>
        <p:txBody>
          <a:bodyPr>
            <a:normAutofit/>
          </a:bodyPr>
          <a:lstStyle/>
          <a:p>
            <a:r>
              <a:rPr lang="en-US" dirty="0"/>
              <a:t>Remittance process </a:t>
            </a:r>
            <a:br>
              <a:rPr lang="en-US" dirty="0"/>
            </a:br>
            <a:r>
              <a:rPr lang="en-US" dirty="0"/>
              <a:t>walk-through</a:t>
            </a:r>
            <a:endParaRPr lang="en-CA" dirty="0"/>
          </a:p>
        </p:txBody>
      </p:sp>
    </p:spTree>
    <p:extLst>
      <p:ext uri="{BB962C8B-B14F-4D97-AF65-F5344CB8AC3E}">
        <p14:creationId xmlns:p14="http://schemas.microsoft.com/office/powerpoint/2010/main" val="74425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a:t>
            </a:r>
            <a:br>
              <a:rPr lang="en-US" dirty="0"/>
            </a:br>
            <a:r>
              <a:rPr lang="en-US" dirty="0"/>
              <a:t>Log in</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8</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7602582" y="1600200"/>
            <a:ext cx="3979817" cy="4800600"/>
          </a:xfrm>
        </p:spPr>
        <p:txBody>
          <a:bodyPr>
            <a:normAutofit/>
          </a:bodyPr>
          <a:lstStyle/>
          <a:p>
            <a:r>
              <a:rPr lang="en-US" sz="2400" dirty="0"/>
              <a:t>Log in to PAL</a:t>
            </a:r>
          </a:p>
          <a:p>
            <a:r>
              <a:rPr lang="en-US" sz="2400" dirty="0"/>
              <a:t>Select </a:t>
            </a:r>
            <a:br>
              <a:rPr lang="en-US" sz="2400" dirty="0"/>
            </a:br>
            <a:r>
              <a:rPr lang="en-US" sz="2400" b="1" dirty="0"/>
              <a:t>Contribution remittance</a:t>
            </a:r>
            <a:r>
              <a:rPr lang="en-US" sz="2400" dirty="0"/>
              <a:t> from the left navigation</a:t>
            </a:r>
          </a:p>
        </p:txBody>
      </p:sp>
      <p:pic>
        <p:nvPicPr>
          <p:cNvPr id="14" name="Picture 13">
            <a:extLst>
              <a:ext uri="{FF2B5EF4-FFF2-40B4-BE49-F238E27FC236}">
                <a16:creationId xmlns:a16="http://schemas.microsoft.com/office/drawing/2014/main" id="{26BAB006-4265-EEF8-C695-77FC684D8F18}"/>
              </a:ext>
            </a:extLst>
          </p:cNvPr>
          <p:cNvPicPr>
            <a:picLocks noChangeAspect="1"/>
          </p:cNvPicPr>
          <p:nvPr/>
        </p:nvPicPr>
        <p:blipFill>
          <a:blip r:embed="rId3"/>
          <a:stretch>
            <a:fillRect/>
          </a:stretch>
        </p:blipFill>
        <p:spPr>
          <a:xfrm>
            <a:off x="609600" y="1600200"/>
            <a:ext cx="6714309" cy="3753341"/>
          </a:xfrm>
          <a:prstGeom prst="rect">
            <a:avLst/>
          </a:prstGeom>
        </p:spPr>
      </p:pic>
    </p:spTree>
    <p:extLst>
      <p:ext uri="{BB962C8B-B14F-4D97-AF65-F5344CB8AC3E}">
        <p14:creationId xmlns:p14="http://schemas.microsoft.com/office/powerpoint/2010/main" val="190155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2FBE-A63D-37AD-5A6A-CC5E93422496}"/>
              </a:ext>
            </a:extLst>
          </p:cNvPr>
          <p:cNvSpPr>
            <a:spLocks noGrp="1"/>
          </p:cNvSpPr>
          <p:nvPr>
            <p:ph type="title"/>
          </p:nvPr>
        </p:nvSpPr>
        <p:spPr/>
        <p:txBody>
          <a:bodyPr>
            <a:normAutofit/>
          </a:bodyPr>
          <a:lstStyle/>
          <a:p>
            <a:r>
              <a:rPr lang="en-US" sz="2000" dirty="0"/>
              <a:t>Contribution remittance </a:t>
            </a:r>
            <a:br>
              <a:rPr lang="en-US" dirty="0"/>
            </a:br>
            <a:r>
              <a:rPr lang="en-US" dirty="0"/>
              <a:t>Start a submission and remittance history</a:t>
            </a:r>
          </a:p>
        </p:txBody>
      </p:sp>
      <p:sp>
        <p:nvSpPr>
          <p:cNvPr id="4" name="Slide Number Placeholder 3">
            <a:extLst>
              <a:ext uri="{FF2B5EF4-FFF2-40B4-BE49-F238E27FC236}">
                <a16:creationId xmlns:a16="http://schemas.microsoft.com/office/drawing/2014/main" id="{7AE31E64-ED93-A5BE-0893-6BF43689FABE}"/>
              </a:ext>
            </a:extLst>
          </p:cNvPr>
          <p:cNvSpPr>
            <a:spLocks noGrp="1"/>
          </p:cNvSpPr>
          <p:nvPr>
            <p:ph type="sldNum" sz="quarter" idx="12"/>
          </p:nvPr>
        </p:nvSpPr>
        <p:spPr/>
        <p:txBody>
          <a:bodyPr/>
          <a:lstStyle/>
          <a:p>
            <a:fld id="{E7016582-76BD-4105-BD36-32B8CD61AE98}" type="slidenum">
              <a:rPr lang="en-CA" smtClean="0"/>
              <a:t>9</a:t>
            </a:fld>
            <a:endParaRPr lang="en-CA"/>
          </a:p>
        </p:txBody>
      </p:sp>
      <p:sp>
        <p:nvSpPr>
          <p:cNvPr id="6" name="Content Placeholder 5">
            <a:extLst>
              <a:ext uri="{FF2B5EF4-FFF2-40B4-BE49-F238E27FC236}">
                <a16:creationId xmlns:a16="http://schemas.microsoft.com/office/drawing/2014/main" id="{70E56D90-1626-F5C3-2719-AB4FD78B2F0E}"/>
              </a:ext>
            </a:extLst>
          </p:cNvPr>
          <p:cNvSpPr>
            <a:spLocks noGrp="1"/>
          </p:cNvSpPr>
          <p:nvPr>
            <p:ph idx="1"/>
          </p:nvPr>
        </p:nvSpPr>
        <p:spPr>
          <a:xfrm>
            <a:off x="6352674" y="1600200"/>
            <a:ext cx="5229727" cy="4800600"/>
          </a:xfrm>
        </p:spPr>
        <p:txBody>
          <a:bodyPr>
            <a:normAutofit/>
          </a:bodyPr>
          <a:lstStyle/>
          <a:p>
            <a:r>
              <a:rPr lang="en-US" dirty="0"/>
              <a:t>Start a remittance submission:</a:t>
            </a:r>
          </a:p>
          <a:p>
            <a:pPr lvl="1"/>
            <a:r>
              <a:rPr lang="en-US" b="1" dirty="0"/>
              <a:t>Unreported pay period</a:t>
            </a:r>
            <a:r>
              <a:rPr lang="en-US" dirty="0"/>
              <a:t>, or</a:t>
            </a:r>
          </a:p>
          <a:p>
            <a:pPr lvl="1"/>
            <a:r>
              <a:rPr lang="en-US" b="1" dirty="0"/>
              <a:t>Reported pay period</a:t>
            </a:r>
          </a:p>
          <a:p>
            <a:r>
              <a:rPr lang="en-US" b="1" dirty="0"/>
              <a:t>Remittance history</a:t>
            </a:r>
            <a:r>
              <a:rPr lang="en-US" dirty="0"/>
              <a:t> shows 2024 pending and completed remittances</a:t>
            </a:r>
          </a:p>
        </p:txBody>
      </p:sp>
      <p:pic>
        <p:nvPicPr>
          <p:cNvPr id="9" name="Picture 8">
            <a:extLst>
              <a:ext uri="{FF2B5EF4-FFF2-40B4-BE49-F238E27FC236}">
                <a16:creationId xmlns:a16="http://schemas.microsoft.com/office/drawing/2014/main" id="{7869C8B5-3B17-70A8-4DD8-39EAE0EECB87}"/>
              </a:ext>
            </a:extLst>
          </p:cNvPr>
          <p:cNvPicPr>
            <a:picLocks noChangeAspect="1"/>
          </p:cNvPicPr>
          <p:nvPr/>
        </p:nvPicPr>
        <p:blipFill>
          <a:blip r:embed="rId3"/>
          <a:stretch>
            <a:fillRect/>
          </a:stretch>
        </p:blipFill>
        <p:spPr>
          <a:xfrm>
            <a:off x="630950" y="1613641"/>
            <a:ext cx="5552732" cy="4117706"/>
          </a:xfrm>
          <a:prstGeom prst="rect">
            <a:avLst/>
          </a:prstGeom>
        </p:spPr>
      </p:pic>
      <p:sp>
        <p:nvSpPr>
          <p:cNvPr id="10" name="Rectangle 9">
            <a:extLst>
              <a:ext uri="{FF2B5EF4-FFF2-40B4-BE49-F238E27FC236}">
                <a16:creationId xmlns:a16="http://schemas.microsoft.com/office/drawing/2014/main" id="{0180AD3B-2F32-92C1-1E21-7349237A2A5E}"/>
              </a:ext>
            </a:extLst>
          </p:cNvPr>
          <p:cNvSpPr/>
          <p:nvPr/>
        </p:nvSpPr>
        <p:spPr>
          <a:xfrm>
            <a:off x="788796" y="2934119"/>
            <a:ext cx="713433" cy="13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019656"/>
      </p:ext>
    </p:extLst>
  </p:cSld>
  <p:clrMapOvr>
    <a:masterClrMapping/>
  </p:clrMapOvr>
</p:sld>
</file>

<file path=ppt/theme/theme1.xml><?xml version="1.0" encoding="utf-8"?>
<a:theme xmlns:a="http://schemas.openxmlformats.org/drawingml/2006/main" name="Office Theme">
  <a:themeElements>
    <a:clrScheme name="CAAT Colours">
      <a:dk1>
        <a:sysClr val="windowText" lastClr="000000"/>
      </a:dk1>
      <a:lt1>
        <a:sysClr val="window" lastClr="FFFFFF"/>
      </a:lt1>
      <a:dk2>
        <a:srgbClr val="005C84"/>
      </a:dk2>
      <a:lt2>
        <a:srgbClr val="55A51C"/>
      </a:lt2>
      <a:accent1>
        <a:srgbClr val="0082C8"/>
      </a:accent1>
      <a:accent2>
        <a:srgbClr val="397F3D"/>
      </a:accent2>
      <a:accent3>
        <a:srgbClr val="31556C"/>
      </a:accent3>
      <a:accent4>
        <a:srgbClr val="4FAFE3"/>
      </a:accent4>
      <a:accent5>
        <a:srgbClr val="4ABC8D"/>
      </a:accent5>
      <a:accent6>
        <a:srgbClr val="62172F"/>
      </a:accent6>
      <a:hlink>
        <a:srgbClr val="0082C8"/>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AT-2023-Blank-Presentation-Template.pptx" id="{7F9EDD84-F755-4142-AE63-43EFD78BA8D4}" vid="{B04A5E0A-F5A3-44B7-80E8-E4CB27822A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7419F8E166354A87525E953B5A7044" ma:contentTypeVersion="2" ma:contentTypeDescription="Create a new document." ma:contentTypeScope="" ma:versionID="ad7b364fb2abaa5a8388798ca6dfc5c4">
  <xsd:schema xmlns:xsd="http://www.w3.org/2001/XMLSchema" xmlns:xs="http://www.w3.org/2001/XMLSchema" xmlns:p="http://schemas.microsoft.com/office/2006/metadata/properties" xmlns:ns2="7b992821-7a63-4616-90d1-32004e11eb43" targetNamespace="http://schemas.microsoft.com/office/2006/metadata/properties" ma:root="true" ma:fieldsID="4c18359ea5d42b30ffb92cffe1dc996c" ns2:_="">
    <xsd:import namespace="7b992821-7a63-4616-90d1-32004e11eb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92821-7a63-4616-90d1-32004e11eb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B4E2C9-40E7-4B9B-A561-42F129080E0F}">
  <ds:schemaRef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7b992821-7a63-4616-90d1-32004e11eb43"/>
  </ds:schemaRefs>
</ds:datastoreItem>
</file>

<file path=customXml/itemProps2.xml><?xml version="1.0" encoding="utf-8"?>
<ds:datastoreItem xmlns:ds="http://schemas.openxmlformats.org/officeDocument/2006/customXml" ds:itemID="{BAD99AB9-8969-4C3A-AD9A-BC845992F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92821-7a63-4616-90d1-32004e11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07B820-5923-4973-B495-1A83A4BB4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CAAT-2023-Blank-Presentation-Template</Template>
  <TotalTime>3574</TotalTime>
  <Words>3869</Words>
  <Application>Microsoft Office PowerPoint</Application>
  <PresentationFormat>Widescreen</PresentationFormat>
  <Paragraphs>393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Arial</vt:lpstr>
      <vt:lpstr>Calibri</vt:lpstr>
      <vt:lpstr>Grandview</vt:lpstr>
      <vt:lpstr>Inter</vt:lpstr>
      <vt:lpstr>Verdana Pro</vt:lpstr>
      <vt:lpstr>Wingdings</vt:lpstr>
      <vt:lpstr>Office Theme</vt:lpstr>
      <vt:lpstr>Contribution Remittance via Pension Administration Link (PAL) for Employers Using  Payroll-based Reporting (PBR) </vt:lpstr>
      <vt:lpstr>Topics</vt:lpstr>
      <vt:lpstr>Contribution remittance overview</vt:lpstr>
      <vt:lpstr>Contribution remittance overview</vt:lpstr>
      <vt:lpstr>Benefits of  using PAL for remittances</vt:lpstr>
      <vt:lpstr>Benefits of PAL remittance process</vt:lpstr>
      <vt:lpstr>Remittance process  walk-through</vt:lpstr>
      <vt:lpstr>Contribution remittance Log in</vt:lpstr>
      <vt:lpstr>Contribution remittance  Start a submission and remittance history</vt:lpstr>
      <vt:lpstr>Contribution remittance  Steps 1 &amp; 2</vt:lpstr>
      <vt:lpstr>Contribution remittance Step 3</vt:lpstr>
      <vt:lpstr>Contribution remittance Optional Steps 4 to 7</vt:lpstr>
      <vt:lpstr>Contribution remittance Step 8</vt:lpstr>
      <vt:lpstr>Contribution remittance Steps 9 to 12</vt:lpstr>
      <vt:lpstr>Contribution remittance Confirmation</vt:lpstr>
      <vt:lpstr>Contribution remittance Payment by cheque</vt:lpstr>
      <vt:lpstr>Reported pay period</vt:lpstr>
      <vt:lpstr>Contribution remittance  Submission for a reported pay period</vt:lpstr>
      <vt:lpstr>Contribution remittance  Select the remittance period</vt:lpstr>
      <vt:lpstr>Contribution remittance  Data is pre-populated</vt:lpstr>
      <vt:lpstr>Payroll file summary pathway</vt:lpstr>
      <vt:lpstr>Contribution remittance  Submission for a reported pay period</vt:lpstr>
      <vt:lpstr>Revising a remittance</vt:lpstr>
      <vt:lpstr>Contribution remittance Accessing submitted records</vt:lpstr>
      <vt:lpstr>Contribution remittance Revising a record</vt:lpstr>
      <vt:lpstr>Special situations</vt:lpstr>
      <vt:lpstr>Contribution remittance Outstanding invoices</vt:lpstr>
      <vt:lpstr>Contribution remittance Balance due</vt:lpstr>
      <vt:lpstr>Contribution remittance Credit amount</vt:lpstr>
      <vt:lpstr>Contribution remittance Update your payment and submit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 Remittance Using PAL - PBR employers</dc:title>
  <dc:creator>Linda McGuire</dc:creator>
  <cp:lastModifiedBy>Linda McGuire</cp:lastModifiedBy>
  <cp:revision>93</cp:revision>
  <dcterms:created xsi:type="dcterms:W3CDTF">2023-02-28T12:33:02Z</dcterms:created>
  <dcterms:modified xsi:type="dcterms:W3CDTF">2025-05-14T20:39:39Z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0x010100957419F8E166354A87525E953B5A7044</vt:lpwstr>
  </property>
</Properties>
</file>