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externalLinks/externalLink1.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defaultThemeVersion="166925"/>
  <mc:AlternateContent xmlns:mc="http://schemas.openxmlformats.org/markup-compatibility/2006">
    <mc:Choice Requires="x15">
      <x15ac:absPath xmlns:x15ac="http://schemas.microsoft.com/office/spreadsheetml/2010/11/ac" url="https://caatpensiononca-my.sharepoint.com/personal/kszeto_caatpension_ca/Documents/"/>
    </mc:Choice>
  </mc:AlternateContent>
  <xr:revisionPtr revIDLastSave="37" documentId="8_{2B4D8DB2-A09E-43DF-8BFC-679CD96692A2}" xr6:coauthVersionLast="47" xr6:coauthVersionMax="47" xr10:uidLastSave="{6498557E-2834-475F-9840-9FABF2BCF1AB}"/>
  <workbookProtection workbookAlgorithmName="SHA-512" workbookHashValue="DIboJ0+I+RUDBDz4a0OU87ZaJZ9x+8jnd3PnXw+0GqqZf/+/xwC5ZbpXzoWE3T5rIHxLoxros7SEKN3W6fESGg==" workbookSaltValue="pNG0fGbj9jS2A+bghM4PsA==" workbookSpinCount="100000" lockStructure="1"/>
  <bookViews>
    <workbookView xWindow="-12495" yWindow="-16320" windowWidth="29040" windowHeight="15720" tabRatio="589" activeTab="4" xr2:uid="{1CE2B1CD-8DEF-4FF5-8C6E-66F4DDBF435A}"/>
  </bookViews>
  <sheets>
    <sheet name="Instructions" sheetId="4" r:id="rId1"/>
    <sheet name="Reconnaissance" sheetId="7" r:id="rId2"/>
    <sheet name="Données" sheetId="8" r:id="rId3"/>
    <sheet name="Exemple" sheetId="6" r:id="rId4"/>
    <sheet name="Historique des gains" sheetId="2" r:id="rId5"/>
  </sheets>
  <externalReferences>
    <externalReference r:id="rId6"/>
  </externalReferences>
  <definedNames>
    <definedName name="ANN_SALARYRATE">[1]PR_Input!#REF!</definedName>
    <definedName name="BAS_SERV">[1]PR_Input!#REF!</definedName>
    <definedName name="BASIC_CONT">[1]PR_Input!#REF!</definedName>
    <definedName name="BONUS_PAY">[1]PR_Input!#REF!</definedName>
    <definedName name="DBPLUS_EMPLOYEE_CTBNS">[1]PR_Input!#REF!</definedName>
    <definedName name="DBplus_Employee_PRG_Contributions">[1]PR_Input!#REF!</definedName>
    <definedName name="DBPLUS_EMPLOYER_CTBNS">[1]PR_Input!#REF!</definedName>
    <definedName name="DBplus_Employer_PRG_Contributions">[1]PR_Input!#REF!</definedName>
    <definedName name="HRLY_RATE">[1]PR_Input!#REF!</definedName>
    <definedName name="HRS_ACT">[1]PR_Input!#REF!</definedName>
    <definedName name="HRS_ANN">[1]PR_Input!#REF!</definedName>
    <definedName name="JOB_TYPE">[1]PR_Input!#REF!</definedName>
    <definedName name="lt_pId014" localSheetId="0">Instructions!$D$9</definedName>
    <definedName name="lt_pId016" localSheetId="0">Instructions!$B$12</definedName>
    <definedName name="lt_pId064" localSheetId="1">Reconnaissance!$A$20</definedName>
    <definedName name="lt_pId116" localSheetId="3">Exemple!$A$8</definedName>
    <definedName name="lt_pId118" localSheetId="4">'Historique des gains'!$H$1</definedName>
    <definedName name="lt_pId119" localSheetId="4">'Historique des gains'!$I$1</definedName>
    <definedName name="lt_pId135" localSheetId="4">'Historique des gains'!$J$12</definedName>
    <definedName name="NONPENEARN">[1]PR_Input!#REF!</definedName>
    <definedName name="OTHER_PENSIONABLE">[1]PR_Input!#REF!</definedName>
    <definedName name="PRG_CON">[1]PR_Input!#REF!</definedName>
    <definedName name="RETRO_EARN">[1]PR_Input!#REF!</definedName>
    <definedName name="RTYPE">[1]PR_Input!#REF!</definedName>
    <definedName name="UNUSED_VAC">[1]PR_Input!#REF!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7" i="2" l="1"/>
  <c r="A7" i="7"/>
  <c r="A2" i="2"/>
  <c r="K4" i="6" l="1"/>
  <c r="K5" i="6"/>
  <c r="K6" i="6"/>
  <c r="E2" i="2" l="1"/>
  <c r="D2" i="2"/>
  <c r="C2" i="2"/>
  <c r="B2" i="2"/>
  <c r="F2" i="2" l="1"/>
  <c r="G2" i="2" l="1"/>
  <c r="G3" i="2" s="1"/>
  <c r="K3" i="2" s="1"/>
  <c r="F3" i="2"/>
  <c r="F4" i="2" l="1"/>
  <c r="A3" i="2"/>
  <c r="B3" i="2"/>
  <c r="D3" i="2"/>
  <c r="E3" i="2"/>
  <c r="C3" i="2"/>
  <c r="G4" i="2"/>
  <c r="K4" i="2" s="1"/>
  <c r="G5" i="2" l="1"/>
  <c r="K5" i="2" s="1"/>
  <c r="D4" i="2"/>
  <c r="A4" i="2"/>
  <c r="B4" i="2"/>
  <c r="C4" i="2"/>
  <c r="E4" i="2"/>
  <c r="F5" i="2"/>
  <c r="F6" i="2" l="1"/>
  <c r="B5" i="2"/>
  <c r="C5" i="2"/>
  <c r="D5" i="2"/>
  <c r="E5" i="2"/>
  <c r="A5" i="2"/>
  <c r="G6" i="2"/>
  <c r="K6" i="2" s="1"/>
  <c r="G7" i="2" l="1"/>
  <c r="K7" i="2" s="1"/>
  <c r="B6" i="2"/>
  <c r="D6" i="2"/>
  <c r="E6" i="2"/>
  <c r="A6" i="2"/>
  <c r="C6" i="2"/>
  <c r="F7" i="2"/>
  <c r="C7" i="2" l="1"/>
  <c r="B7" i="2"/>
  <c r="F8" i="2"/>
  <c r="A7" i="2"/>
  <c r="E7" i="2"/>
  <c r="G8" i="2"/>
  <c r="K8" i="2" s="1"/>
  <c r="F9" i="2" l="1"/>
  <c r="C8" i="2"/>
  <c r="B8" i="2"/>
  <c r="A8" i="2"/>
  <c r="D8" i="2"/>
  <c r="E8" i="2"/>
  <c r="G9" i="2"/>
  <c r="K9" i="2" s="1"/>
  <c r="G10" i="2" l="1"/>
  <c r="K10" i="2" s="1"/>
  <c r="F10" i="2"/>
  <c r="B9" i="2"/>
  <c r="A9" i="2"/>
  <c r="D9" i="2"/>
  <c r="C9" i="2"/>
  <c r="E9" i="2"/>
  <c r="A10" i="2" l="1"/>
  <c r="B10" i="2"/>
  <c r="C10" i="2"/>
  <c r="D10" i="2"/>
  <c r="E10" i="2"/>
  <c r="F11" i="2"/>
  <c r="G11" i="2"/>
  <c r="K11" i="2" s="1"/>
  <c r="G12" i="2" l="1"/>
  <c r="K12" i="2" s="1"/>
  <c r="D11" i="2"/>
  <c r="F12" i="2"/>
  <c r="A11" i="2"/>
  <c r="B11" i="2"/>
  <c r="E11" i="2"/>
  <c r="C11" i="2"/>
  <c r="F13" i="2" l="1"/>
  <c r="C12" i="2"/>
  <c r="E12" i="2"/>
  <c r="A12" i="2"/>
  <c r="B12" i="2"/>
  <c r="D12" i="2"/>
  <c r="G13" i="2"/>
  <c r="K13" i="2" s="1"/>
  <c r="G14" i="2" l="1"/>
  <c r="K14" i="2" s="1"/>
  <c r="D13" i="2"/>
  <c r="F14" i="2"/>
  <c r="C13" i="2"/>
  <c r="E13" i="2"/>
  <c r="B13" i="2"/>
  <c r="A13" i="2"/>
  <c r="D14" i="2" l="1"/>
  <c r="F15" i="2"/>
  <c r="E14" i="2"/>
  <c r="B14" i="2"/>
  <c r="A14" i="2"/>
  <c r="C14" i="2"/>
  <c r="G15" i="2"/>
  <c r="K15" i="2" s="1"/>
  <c r="G16" i="2" l="1"/>
  <c r="K16" i="2" s="1"/>
  <c r="D15" i="2"/>
  <c r="A15" i="2"/>
  <c r="C15" i="2"/>
  <c r="E15" i="2"/>
  <c r="B15" i="2"/>
  <c r="F16" i="2"/>
  <c r="D16" i="2" l="1"/>
  <c r="F17" i="2"/>
  <c r="C16" i="2"/>
  <c r="A16" i="2"/>
  <c r="E16" i="2"/>
  <c r="B16" i="2"/>
  <c r="G17" i="2"/>
  <c r="K17" i="2" s="1"/>
  <c r="E17" i="2" l="1"/>
  <c r="A17" i="2"/>
  <c r="F18" i="2"/>
  <c r="D17" i="2"/>
  <c r="B17" i="2"/>
  <c r="C17" i="2"/>
  <c r="G18" i="2"/>
  <c r="K18" i="2" s="1"/>
  <c r="G19" i="2" l="1"/>
  <c r="K19" i="2" s="1"/>
  <c r="C18" i="2"/>
  <c r="E18" i="2"/>
  <c r="F19" i="2"/>
  <c r="D18" i="2"/>
  <c r="B18" i="2"/>
  <c r="A18" i="2"/>
  <c r="B19" i="2" l="1"/>
  <c r="A19" i="2"/>
  <c r="F20" i="2"/>
  <c r="E19" i="2"/>
  <c r="C19" i="2"/>
  <c r="D19" i="2"/>
  <c r="G20" i="2"/>
  <c r="K20" i="2" s="1"/>
  <c r="D20" i="2" l="1"/>
  <c r="E20" i="2"/>
  <c r="C20" i="2"/>
  <c r="F21" i="2"/>
  <c r="A20" i="2"/>
  <c r="B20" i="2"/>
  <c r="G21" i="2"/>
  <c r="K21" i="2" s="1"/>
  <c r="G22" i="2" l="1"/>
  <c r="K22" i="2" s="1"/>
  <c r="E21" i="2"/>
  <c r="D21" i="2"/>
  <c r="A21" i="2"/>
  <c r="F22" i="2"/>
  <c r="B21" i="2"/>
  <c r="C21" i="2"/>
  <c r="C22" i="2" l="1"/>
  <c r="D22" i="2"/>
  <c r="F23" i="2"/>
  <c r="A22" i="2"/>
  <c r="B22" i="2"/>
  <c r="E22" i="2"/>
  <c r="G23" i="2"/>
  <c r="K23" i="2" s="1"/>
  <c r="B23" i="2" l="1"/>
  <c r="C23" i="2"/>
  <c r="E23" i="2"/>
  <c r="F24" i="2"/>
  <c r="D23" i="2"/>
  <c r="A23" i="2"/>
  <c r="G24" i="2"/>
  <c r="K24" i="2" s="1"/>
  <c r="E24" i="2" l="1"/>
  <c r="B24" i="2"/>
  <c r="A24" i="2"/>
  <c r="F25" i="2"/>
  <c r="C24" i="2"/>
  <c r="D24" i="2"/>
  <c r="G25" i="2"/>
  <c r="K25" i="2" s="1"/>
  <c r="C25" i="2" l="1"/>
  <c r="D25" i="2"/>
  <c r="F26" i="2"/>
  <c r="B25" i="2"/>
  <c r="E25" i="2"/>
  <c r="A25" i="2"/>
  <c r="G26" i="2"/>
  <c r="K26" i="2" s="1"/>
  <c r="B26" i="2" l="1"/>
  <c r="E26" i="2"/>
  <c r="C26" i="2"/>
  <c r="A26" i="2"/>
  <c r="D26" i="2"/>
  <c r="F27" i="2"/>
  <c r="G27" i="2"/>
  <c r="K27" i="2" s="1"/>
  <c r="G28" i="2" l="1"/>
  <c r="K28" i="2" s="1"/>
  <c r="C27" i="2"/>
  <c r="D27" i="2"/>
  <c r="E27" i="2"/>
  <c r="B27" i="2"/>
  <c r="F28" i="2"/>
  <c r="A27" i="2"/>
  <c r="D28" i="2" l="1"/>
  <c r="E28" i="2"/>
  <c r="A28" i="2"/>
  <c r="F29" i="2"/>
  <c r="B28" i="2"/>
  <c r="C28" i="2"/>
  <c r="G29" i="2"/>
  <c r="K29" i="2" s="1"/>
  <c r="G30" i="2" l="1"/>
  <c r="K30" i="2" s="1"/>
  <c r="D29" i="2"/>
  <c r="A29" i="2"/>
  <c r="E29" i="2"/>
  <c r="B29" i="2"/>
  <c r="F30" i="2"/>
  <c r="C29" i="2"/>
  <c r="C30" i="2" l="1"/>
  <c r="A30" i="2"/>
  <c r="D30" i="2"/>
  <c r="F31" i="2"/>
  <c r="E30" i="2"/>
  <c r="B30" i="2"/>
  <c r="G31" i="2"/>
  <c r="K31" i="2" s="1"/>
  <c r="G32" i="2" l="1"/>
  <c r="K32" i="2" s="1"/>
  <c r="B31" i="2"/>
  <c r="F32" i="2"/>
  <c r="E31" i="2"/>
  <c r="C31" i="2"/>
  <c r="A31" i="2"/>
  <c r="D31" i="2"/>
  <c r="C32" i="2" l="1"/>
  <c r="D32" i="2"/>
  <c r="E32" i="2"/>
  <c r="A32" i="2"/>
  <c r="F33" i="2"/>
  <c r="B32" i="2"/>
  <c r="G33" i="2"/>
  <c r="K33" i="2" s="1"/>
  <c r="G34" i="2" l="1"/>
  <c r="K34" i="2" s="1"/>
  <c r="B33" i="2"/>
  <c r="C33" i="2"/>
  <c r="E33" i="2"/>
  <c r="F34" i="2"/>
  <c r="D33" i="2"/>
  <c r="A33" i="2"/>
  <c r="C34" i="2" l="1"/>
  <c r="D34" i="2"/>
  <c r="E34" i="2"/>
  <c r="A34" i="2"/>
  <c r="B34" i="2"/>
  <c r="F35" i="2"/>
  <c r="G35" i="2"/>
  <c r="K35" i="2" s="1"/>
  <c r="G36" i="2" l="1"/>
  <c r="B35" i="2"/>
  <c r="C35" i="2"/>
  <c r="D35" i="2"/>
  <c r="F36" i="2"/>
  <c r="A35" i="2"/>
  <c r="E35" i="2"/>
  <c r="E36" i="2" l="1"/>
  <c r="B36" i="2"/>
  <c r="A36" i="2"/>
  <c r="C36" i="2"/>
  <c r="F37" i="2"/>
  <c r="D36" i="2"/>
  <c r="K36" i="2"/>
  <c r="G37" i="2"/>
  <c r="K37" i="2" l="1"/>
  <c r="G38" i="2"/>
  <c r="D37" i="2"/>
  <c r="E37" i="2"/>
  <c r="B37" i="2"/>
  <c r="C37" i="2"/>
  <c r="F38" i="2"/>
  <c r="A37" i="2"/>
  <c r="K38" i="2" l="1"/>
  <c r="G39" i="2"/>
  <c r="K39" i="2" s="1"/>
  <c r="D38" i="2"/>
  <c r="B38" i="2"/>
  <c r="F39" i="2"/>
  <c r="E38" i="2"/>
  <c r="A38" i="2"/>
  <c r="C38" i="2"/>
  <c r="A39" i="2" l="1"/>
  <c r="E39" i="2"/>
  <c r="B39" i="2"/>
  <c r="D39" i="2"/>
  <c r="C39" i="2"/>
</calcChain>
</file>

<file path=xl/sharedStrings.xml><?xml version="1.0" encoding="utf-8"?>
<sst xmlns="http://schemas.openxmlformats.org/spreadsheetml/2006/main" count="103" uniqueCount="57">
  <si>
    <t>____________________________________</t>
  </si>
  <si>
    <t>Date</t>
  </si>
  <si>
    <t>123 456 789</t>
  </si>
  <si>
    <t>Tremblay</t>
  </si>
  <si>
    <t xml:space="preserve">Jean </t>
  </si>
  <si>
    <t>DATE DE NAISSANCE</t>
  </si>
  <si>
    <t>NOM</t>
  </si>
  <si>
    <t>PRÉNOM</t>
  </si>
  <si>
    <t>DATE DE DÉBUT</t>
  </si>
  <si>
    <t>DATE DE FIN</t>
  </si>
  <si>
    <t>Revenus d’emploi (case 14)</t>
  </si>
  <si>
    <t>Autres allocations et avantages imposables (case 40)</t>
  </si>
  <si>
    <t>Poste et remarques</t>
  </si>
  <si>
    <t>NAS</t>
  </si>
  <si>
    <t>Vérifier</t>
  </si>
  <si>
    <t>DATE D’EMBAUCHE</t>
  </si>
  <si>
    <t xml:space="preserve"> - </t>
  </si>
  <si>
    <t>Premier officier 737</t>
  </si>
  <si>
    <t>Commandant de bord 787</t>
  </si>
  <si>
    <t>Outil de déclaration des gains de WestJet</t>
  </si>
  <si>
    <t>Aperçu</t>
  </si>
  <si>
    <r>
      <t xml:space="preserve">Pour calculer un rachat de rente, le Régime des CAAT doit connaître vos gains antérieurs. Ce fichier Excel est conçu pour déclarer vos gains T4 pour les périodes d’emploi admissibles chez WestJet avant votre adhésion au Régime de retraite des CAAT. </t>
    </r>
    <r>
      <rPr>
        <b/>
        <sz val="12"/>
        <color rgb="FF000000"/>
        <rFont val="Calibri"/>
        <family val="2"/>
        <scheme val="minor"/>
      </rPr>
      <t xml:space="preserve">Veuillez noter qu’en vertu de la </t>
    </r>
    <r>
      <rPr>
        <b/>
        <i/>
        <sz val="12"/>
        <color rgb="FF000000"/>
        <rFont val="Calibri"/>
        <family val="2"/>
        <scheme val="minor"/>
      </rPr>
      <t>Loi de l’impôt sur le revenu</t>
    </r>
    <r>
      <rPr>
        <b/>
        <sz val="12"/>
        <color rgb="FF000000"/>
        <rFont val="Calibri"/>
        <family val="2"/>
        <scheme val="minor"/>
      </rPr>
      <t>, les rachats ne sont autorisés que pour les périodes d’emploi à compter du 1er janvier 1991.</t>
    </r>
    <r>
      <rPr>
        <sz val="12"/>
        <color rgb="FF000000"/>
        <rFont val="Calibri"/>
        <family val="2"/>
        <scheme val="minor"/>
      </rPr>
      <t xml:space="preserve">
Veuillez vous reporter aux exemples de feuillets T4 dans l’onglet « Exemple » pour trouver les renseignements sur les gains que vous devez fournir.</t>
    </r>
  </si>
  <si>
    <r>
      <rPr>
        <sz val="12"/>
        <color rgb="FF000000"/>
        <rFont val="Calibri"/>
        <family val="2"/>
        <scheme val="minor"/>
      </rPr>
      <t xml:space="preserve">La </t>
    </r>
    <r>
      <rPr>
        <b/>
        <sz val="12"/>
        <color rgb="FF000000"/>
        <rFont val="Calibri"/>
        <family val="2"/>
        <scheme val="minor"/>
      </rPr>
      <t>case 14</t>
    </r>
    <r>
      <rPr>
        <sz val="12"/>
        <color rgb="FF000000"/>
        <rFont val="Calibri"/>
        <family val="2"/>
        <scheme val="minor"/>
      </rPr>
      <t xml:space="preserve"> de votre feuillet T4 représente votre revenu annuel total auprès de votre employeur avant déductions. 
La </t>
    </r>
    <r>
      <rPr>
        <b/>
        <sz val="12"/>
        <color rgb="FF000000"/>
        <rFont val="Calibri"/>
        <family val="2"/>
        <scheme val="minor"/>
      </rPr>
      <t>case 40</t>
    </r>
    <r>
      <rPr>
        <sz val="12"/>
        <color rgb="FF000000"/>
        <rFont val="Calibri"/>
        <family val="2"/>
        <scheme val="minor"/>
      </rPr>
      <t xml:space="preserve"> indique vos avantages imposables pour la même période. Notre calcul soustraira le montant de la case 40 de celui de la case 14 afin de déterminer votre revenu annuel net.</t>
    </r>
  </si>
  <si>
    <t>Si vous n’avez pas conservé vos feuillets T4 des années précédentes, vous pourriez les obtenir auprès de l’Agence du revenu du Canada (ARC), qui conserve en ligne les feuillets T4 pendant un certain nombre d’années. Vous pouvez y accéder si vous possédez déjà un compte en ligne de l’ARC ou en en créant un (vous trouverez plus de renseignements sur le lien ci-dessous). Vous pouvez également communiquer avec l’ARC au numéro ci-dessous pour demander des copies des feuillets T4 disponibles.</t>
  </si>
  <si>
    <t>Se connecter à son compte de l’ARC</t>
  </si>
  <si>
    <t>Téléphone : 1 800 959-8281</t>
  </si>
  <si>
    <t>Pour toute question, veuillez communiquer avec notre bureau par courriel à member@caatpension.ca, ou nous téléphoner au 416 673-9000 ou au numéro sans frais 1 866 350-2228.</t>
  </si>
  <si>
    <t>Renseignements personnels</t>
  </si>
  <si>
    <t>Étape 1 -</t>
  </si>
  <si>
    <t>Ouvrez l’onglet « Données » et remplissez les renseignements requis. Veuillez saisir les dates au format MM/JJ/AAAA.</t>
  </si>
  <si>
    <t>Étape 2 -</t>
  </si>
  <si>
    <t>Historique des gains</t>
  </si>
  <si>
    <t>Ouvrez l’onglet « Historique des gains ». Les colonnes A à G se rempliront automatiquement en fonction des informations que vous aurez saisies dans l’onglet « Données ».</t>
  </si>
  <si>
    <r>
      <t xml:space="preserve">Veuillez remplir les colonnes H et I en indiquant les montants figurant dans les cases 14 et 40 de vos feuillets T4 pour l’année correspondante (consultez l’onglet « Exemple » pour voir des exemples de feuillets T4 et un formulaire rempli). Comme indiqué ci-dessus, en vertu de la </t>
    </r>
    <r>
      <rPr>
        <i/>
        <sz val="12"/>
        <color rgb="FF000000"/>
        <rFont val="Calibri"/>
        <family val="2"/>
        <scheme val="minor"/>
      </rPr>
      <t>Loi de l’impôt sur le revenu</t>
    </r>
    <r>
      <rPr>
        <sz val="12"/>
        <color rgb="FF000000"/>
        <rFont val="Calibri"/>
        <family val="2"/>
        <scheme val="minor"/>
      </rPr>
      <t>, la période admissible pour le rachat est limitée aux périodes d’emploi à compter du 1er janvier 1991. Par conséquent, si votre date d’embauche est antérieure au 1er janvier 1991, seules les lignes correspondant à 1991 et aux années suivantes s’afficheront pour vos saisies.
Remarque : N’incluez que les renseignements relatifs à vos gains pour les années pendant lesquelles vous avez été employé par WestJet. S’il y a eu des interruptions dans votre emploi ou des années pendant lesquelles vous n’étiez pas employé par WestJet, ne remplissez pas ces lignes avec des renseignements sur vos gains antérieurs.</t>
    </r>
  </si>
  <si>
    <t>Si vous êtes dans l’impossibilité d’obtenir vos gains T4 pour certaines années auprès de l’ARC ou à l’aide de vos dossiers personnels, veuillez fournir votre meilleure estimation. Comme indiqué dans l’attestation figurant dans l’onglet « Reconnaissance », le Régime des CAAT se réserve le droit d’examiner les renseignements sur les gains que vous fournissez et de demander des renseignements supplémentaires à tout moment dans l’avenir. Veuillez vous assurer d’avoir lu et rempli l’onglet « Reconnaissance » avant de soumettre l’outil au Régime des CAAT.</t>
  </si>
  <si>
    <t>Si un message s’affiche dans la colonne « Vérifier », cela signifie que les gains que vous avez saisis pour l’année sont supérieurs ou inférieurs d’au moins 15 % au montant de l’année précédente. Dans ce cas, veuillez vérifier l’exactitude de vos saisies. Si les montants sont corrects, ajoutez une note avec votre titre/fonction dans la colonne « Fonction et remarques » pour expliquer ce changement important dans vos gains. Nous vous encourageons également à indiquer vos fonctions dans la colonne « Rôles et remarques », même si aucun message n’apparaît. Cela aidera le Régime à vérifier la cohérence de votre historique de gains.</t>
  </si>
  <si>
    <t>Assurez-vous de vérifier minutieusement toutes les données saisies avant de les soumettre.</t>
  </si>
  <si>
    <t xml:space="preserve">Étape 3 - </t>
  </si>
  <si>
    <t xml:space="preserve">Reconnaissance </t>
  </si>
  <si>
    <r>
      <rPr>
        <b/>
        <sz val="12"/>
        <color rgb="FFFF0000"/>
        <rFont val="Calibri"/>
        <family val="2"/>
      </rPr>
      <t>IMPORTANT!</t>
    </r>
    <r>
      <rPr>
        <sz val="12"/>
        <color rgb="FF000000"/>
        <rFont val="Calibri"/>
        <family val="2"/>
      </rPr>
      <t xml:space="preserve"> Veuillez consulter l’onglet « Reconnaissance » et fournir votre signature électronique et indiquer la date. </t>
    </r>
    <r>
      <rPr>
        <b/>
        <sz val="12"/>
        <color rgb="FF000000"/>
        <rFont val="Calibri"/>
        <family val="2"/>
      </rPr>
      <t>Cette attestation doit être remplie avant de soumettre le fichier au Régime des CAAT.</t>
    </r>
    <r>
      <rPr>
        <sz val="12"/>
        <color rgb="FF000000"/>
        <rFont val="Calibri"/>
        <family val="2"/>
      </rPr>
      <t xml:space="preserve">
Sans attestation complète, le Régime des CAAT ne pourra pas préparer votre estimation de rachat et l’envoi de votre trousse pourrait être retardé.</t>
    </r>
  </si>
  <si>
    <t>Étape 4 -</t>
  </si>
  <si>
    <t>Envoi du fichier au Régime des CAAT</t>
  </si>
  <si>
    <t xml:space="preserve">Vous pouvez soumettre votre outil de déclaration de gains rempli au Régime des CAAT en utilisant le Centre de messages dans Ma Pension, le portail des participants.
Vous trouverez ci-dessous le lien vers Ma Pension. Les captures d’écran ci-dessous montrent les principales étapes à suivre pour envoyer l’outil de déclaration des gains au Régime des CAAT par l’entremise du Centre de messages.
</t>
  </si>
  <si>
    <t>Se connecter | Régime de retraite des CAAT</t>
  </si>
  <si>
    <t>Étape 1 - Connectez-vous à Ma Pension et cliquez sur « Centre de messages » dans le panneau de gauche.</t>
  </si>
  <si>
    <t>Étape 2 - Cliquez sur « Rédiger un nouveau message ».</t>
  </si>
  <si>
    <t>Étape 3 - Ajoutez un objet concis et descriptif, rédigez votre message, cliquez sur « Télécharger vers le serveur » et recherchez votre outil de déclaration des gains dûment rempli. Joignez le fichier, puis envoyez le message.</t>
  </si>
  <si>
    <t>1. Tous les renseignements fournis dans le présent document concernent mon emploi chez WestJet et sont, à ma connaissance, exacts et complets.</t>
  </si>
  <si>
    <t>2. Le Régime de retraite des CAAT (le Régime) se réserve le droit d’examiner les renseignements sur mes gains que je fournis ci-dessous et de demander des renseignements supplémentaires à tout moment à l’avenir. De plus, je comprends que si des renseignements valides sur les gains pour les années concernées sont fournis au Régime à tout moment dans le futur et contredisent la présente déclaration, mes prestations de retraite aux termes du Régime pourraient en être affectées. Cela pourrait inclure, sans s’y limiter, la révocation de tout rachat de rente basé sur des renseignements inexacts sur les gains d’emploi, ce qui entraînerait une réduction des prestations de retraite versées par le Régime.</t>
  </si>
  <si>
    <t>3. La divulgation de mon poste et de mon titre, pendant mon emploi chez WestJet, au Régime est requise, comme indiqué dans le présent document. Cette divulgation aidera le Régime à examiner les renseignements sur les gains fournis, en s’assurant qu’ils correspondent à mon poste et à mon salaire.</t>
  </si>
  <si>
    <t>En signant ci-dessous, je confirme que j’ai compris et accepté ces conditions.</t>
  </si>
  <si>
    <t>Nom</t>
  </si>
  <si>
    <t>Feuillet T4 tiré du site Web de l’ARC :</t>
  </si>
  <si>
    <t>Feuillets T4 fournis par l’employeur :</t>
  </si>
  <si>
    <t>Jean</t>
  </si>
  <si>
    <t>DATE DE NAISSANCE (MM/JJ/AAAA)</t>
  </si>
  <si>
    <t>DATE D’EMBAUCHE (MM/JJ/AAAA)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43" formatCode="_(* #,##0.00_);_(* \(#,##0.00\);_(* &quot;-&quot;??_);_(@_)"/>
  </numFmts>
  <fonts count="27" x14ac:knownFonts="1">
    <font>
      <sz val="11"/>
      <color theme="1"/>
      <name val="Calibri"/>
      <family val="2"/>
      <scheme val="minor"/>
    </font>
    <font>
      <b/>
      <sz val="11"/>
      <color theme="1"/>
      <name val="Calibri"/>
      <family val="2"/>
      <scheme val="minor"/>
    </font>
    <font>
      <u/>
      <sz val="11"/>
      <color theme="10"/>
      <name val="Calibri"/>
      <family val="2"/>
      <scheme val="minor"/>
    </font>
    <font>
      <sz val="12"/>
      <color theme="1"/>
      <name val="Calibri"/>
      <family val="2"/>
      <scheme val="minor"/>
    </font>
    <font>
      <b/>
      <sz val="12"/>
      <color theme="1"/>
      <name val="Calibri"/>
      <family val="2"/>
      <scheme val="minor"/>
    </font>
    <font>
      <u/>
      <sz val="12"/>
      <color theme="10"/>
      <name val="Calibri"/>
      <family val="2"/>
      <scheme val="minor"/>
    </font>
    <font>
      <b/>
      <sz val="16"/>
      <color theme="1"/>
      <name val="Calibri"/>
      <family val="2"/>
      <scheme val="minor"/>
    </font>
    <font>
      <sz val="11"/>
      <color rgb="FFFF0000"/>
      <name val="Calibri"/>
      <family val="2"/>
      <scheme val="minor"/>
    </font>
    <font>
      <sz val="11"/>
      <name val="Calibri"/>
      <family val="2"/>
      <scheme val="minor"/>
    </font>
    <font>
      <b/>
      <sz val="12"/>
      <color rgb="FF333333"/>
      <name val="Calibri"/>
      <family val="2"/>
      <scheme val="minor"/>
    </font>
    <font>
      <sz val="11"/>
      <color rgb="FF000000"/>
      <name val="Calibri"/>
      <family val="2"/>
      <scheme val="minor"/>
    </font>
    <font>
      <sz val="12"/>
      <color rgb="FF000000"/>
      <name val="Calibri"/>
      <family val="2"/>
      <scheme val="minor"/>
    </font>
    <font>
      <b/>
      <sz val="12"/>
      <color rgb="FF000000"/>
      <name val="Calibri"/>
      <family val="2"/>
      <scheme val="minor"/>
    </font>
    <font>
      <b/>
      <sz val="12"/>
      <color rgb="FFFF0000"/>
      <name val="Calibri"/>
      <family val="2"/>
    </font>
    <font>
      <sz val="12"/>
      <color rgb="FF000000"/>
      <name val="Calibri"/>
      <family val="2"/>
    </font>
    <font>
      <sz val="12"/>
      <color rgb="FFFF0000"/>
      <name val="Calibri"/>
      <family val="2"/>
      <scheme val="minor"/>
    </font>
    <font>
      <b/>
      <sz val="12"/>
      <color rgb="FF000000"/>
      <name val="Calibri"/>
      <family val="2"/>
    </font>
    <font>
      <sz val="11"/>
      <color theme="1"/>
      <name val="Aptos"/>
      <family val="2"/>
      <charset val="1"/>
    </font>
    <font>
      <sz val="11"/>
      <color rgb="FF4E95D9"/>
      <name val="Aptos"/>
      <family val="2"/>
      <charset val="1"/>
    </font>
    <font>
      <sz val="12"/>
      <color theme="1"/>
      <name val="Calibri"/>
      <family val="2"/>
    </font>
    <font>
      <b/>
      <sz val="11"/>
      <color rgb="FF000000"/>
      <name val="Calibri"/>
      <family val="2"/>
    </font>
    <font>
      <sz val="11"/>
      <color rgb="FF000000"/>
      <name val="Calibri"/>
      <family val="2"/>
    </font>
    <font>
      <sz val="8"/>
      <name val="Calibri"/>
      <family val="2"/>
      <scheme val="minor"/>
    </font>
    <font>
      <b/>
      <i/>
      <sz val="12"/>
      <color rgb="FF000000"/>
      <name val="Calibri"/>
      <family val="2"/>
      <scheme val="minor"/>
    </font>
    <font>
      <i/>
      <sz val="12"/>
      <color rgb="FF000000"/>
      <name val="Calibri"/>
      <family val="2"/>
      <scheme val="minor"/>
    </font>
    <font>
      <b/>
      <sz val="11"/>
      <color rgb="FF000000"/>
      <name val="Calibri"/>
      <family val="2"/>
      <scheme val="minor"/>
    </font>
    <font>
      <b/>
      <sz val="11"/>
      <color theme="1"/>
      <name val="Calibri"/>
      <family val="2"/>
    </font>
  </fonts>
  <fills count="5">
    <fill>
      <patternFill patternType="none"/>
    </fill>
    <fill>
      <patternFill patternType="gray125"/>
    </fill>
    <fill>
      <patternFill patternType="solid">
        <fgColor theme="0"/>
        <bgColor indexed="64"/>
      </patternFill>
    </fill>
    <fill>
      <patternFill patternType="solid">
        <fgColor rgb="FF92D050"/>
        <bgColor indexed="64"/>
      </patternFill>
    </fill>
    <fill>
      <patternFill patternType="solid">
        <fgColor rgb="FFFFFF00"/>
        <bgColor indexed="64"/>
      </patternFill>
    </fill>
  </fills>
  <borders count="3">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s>
  <cellStyleXfs count="2">
    <xf numFmtId="0" fontId="0" fillId="0" borderId="0"/>
    <xf numFmtId="0" fontId="2" fillId="0" borderId="0" applyNumberFormat="0" applyFill="0" applyBorder="0" applyAlignment="0" applyProtection="0"/>
  </cellStyleXfs>
  <cellXfs count="65">
    <xf numFmtId="0" fontId="0" fillId="0" borderId="0" xfId="0"/>
    <xf numFmtId="0" fontId="0" fillId="0" borderId="0" xfId="0" applyAlignment="1" applyProtection="1">
      <alignment wrapText="1"/>
      <protection locked="0"/>
    </xf>
    <xf numFmtId="0" fontId="0" fillId="4" borderId="2" xfId="0" applyFill="1" applyBorder="1" applyProtection="1">
      <protection locked="0"/>
    </xf>
    <xf numFmtId="14" fontId="0" fillId="4" borderId="2" xfId="0" applyNumberFormat="1" applyFill="1" applyBorder="1" applyProtection="1">
      <protection locked="0"/>
    </xf>
    <xf numFmtId="0" fontId="0" fillId="0" borderId="0" xfId="0" applyProtection="1">
      <protection locked="0"/>
    </xf>
    <xf numFmtId="0" fontId="0" fillId="0" borderId="0" xfId="0" applyAlignment="1">
      <alignment wrapText="1"/>
    </xf>
    <xf numFmtId="0" fontId="1" fillId="0" borderId="2" xfId="0" applyFont="1" applyBorder="1"/>
    <xf numFmtId="14" fontId="1" fillId="0" borderId="2" xfId="0" applyNumberFormat="1" applyFont="1" applyBorder="1"/>
    <xf numFmtId="0" fontId="1" fillId="3" borderId="1" xfId="0" applyFont="1" applyFill="1" applyBorder="1" applyAlignment="1">
      <alignment wrapText="1"/>
    </xf>
    <xf numFmtId="0" fontId="1" fillId="3" borderId="1" xfId="0" applyFont="1" applyFill="1" applyBorder="1" applyAlignment="1">
      <alignment horizontal="right" wrapText="1"/>
    </xf>
    <xf numFmtId="0" fontId="20" fillId="3" borderId="1" xfId="0" applyFont="1" applyFill="1" applyBorder="1" applyAlignment="1">
      <alignment horizontal="right" wrapText="1"/>
    </xf>
    <xf numFmtId="14" fontId="0" fillId="0" borderId="0" xfId="0" applyNumberFormat="1"/>
    <xf numFmtId="43" fontId="0" fillId="4" borderId="0" xfId="0" applyNumberFormat="1" applyFill="1"/>
    <xf numFmtId="43" fontId="8" fillId="4" borderId="0" xfId="0" applyNumberFormat="1" applyFont="1" applyFill="1"/>
    <xf numFmtId="0" fontId="21" fillId="4" borderId="0" xfId="0" applyFont="1" applyFill="1" applyAlignment="1">
      <alignment horizontal="right" vertical="center"/>
    </xf>
    <xf numFmtId="0" fontId="25" fillId="0" borderId="0" xfId="0" applyFont="1"/>
    <xf numFmtId="0" fontId="20" fillId="3" borderId="1" xfId="0" applyFont="1" applyFill="1" applyBorder="1" applyAlignment="1">
      <alignment wrapText="1"/>
    </xf>
    <xf numFmtId="0" fontId="0" fillId="0" borderId="0" xfId="0" applyAlignment="1">
      <alignment horizontal="left"/>
    </xf>
    <xf numFmtId="0" fontId="0" fillId="0" borderId="0" xfId="0" applyAlignment="1" applyProtection="1">
      <alignment horizontal="left"/>
      <protection locked="0"/>
    </xf>
    <xf numFmtId="14" fontId="0" fillId="0" borderId="0" xfId="0" applyNumberFormat="1" applyAlignment="1" applyProtection="1">
      <alignment horizontal="left"/>
      <protection locked="0"/>
    </xf>
    <xf numFmtId="43" fontId="8" fillId="4" borderId="0" xfId="0" applyNumberFormat="1" applyFont="1" applyFill="1" applyAlignment="1" applyProtection="1">
      <alignment horizontal="left"/>
      <protection locked="0"/>
    </xf>
    <xf numFmtId="0" fontId="21" fillId="4" borderId="0" xfId="0" applyFont="1" applyFill="1" applyAlignment="1" applyProtection="1">
      <alignment vertical="center"/>
      <protection locked="0"/>
    </xf>
    <xf numFmtId="43" fontId="7" fillId="0" borderId="0" xfId="0" applyNumberFormat="1" applyFont="1" applyProtection="1">
      <protection locked="0"/>
    </xf>
    <xf numFmtId="43" fontId="8" fillId="4" borderId="0" xfId="0" applyNumberFormat="1" applyFont="1" applyFill="1" applyProtection="1">
      <protection locked="0"/>
    </xf>
    <xf numFmtId="0" fontId="0" fillId="4" borderId="0" xfId="0" applyFill="1" applyProtection="1">
      <protection locked="0"/>
    </xf>
    <xf numFmtId="0" fontId="6" fillId="2" borderId="0" xfId="0" applyFont="1" applyFill="1" applyAlignment="1" applyProtection="1">
      <alignment horizontal="center"/>
      <protection hidden="1"/>
    </xf>
    <xf numFmtId="0" fontId="0" fillId="2" borderId="0" xfId="0" applyFill="1" applyAlignment="1" applyProtection="1">
      <alignment wrapText="1"/>
      <protection hidden="1"/>
    </xf>
    <xf numFmtId="0" fontId="0" fillId="2" borderId="0" xfId="0" applyFill="1" applyProtection="1">
      <protection hidden="1"/>
    </xf>
    <xf numFmtId="0" fontId="3" fillId="2" borderId="0" xfId="0" applyFont="1" applyFill="1" applyProtection="1">
      <protection hidden="1"/>
    </xf>
    <xf numFmtId="0" fontId="3" fillId="2" borderId="0" xfId="0" applyFont="1" applyFill="1" applyAlignment="1" applyProtection="1">
      <alignment vertical="top"/>
      <protection hidden="1"/>
    </xf>
    <xf numFmtId="0" fontId="3" fillId="2" borderId="0" xfId="0" applyFont="1" applyFill="1" applyAlignment="1" applyProtection="1">
      <alignment wrapText="1"/>
      <protection hidden="1"/>
    </xf>
    <xf numFmtId="0" fontId="4" fillId="2" borderId="0" xfId="0" applyFont="1" applyFill="1" applyAlignment="1" applyProtection="1">
      <alignment vertical="top"/>
      <protection hidden="1"/>
    </xf>
    <xf numFmtId="0" fontId="3" fillId="2" borderId="0" xfId="0" applyFont="1" applyFill="1" applyAlignment="1" applyProtection="1">
      <alignment horizontal="right" vertical="top" wrapText="1"/>
      <protection hidden="1"/>
    </xf>
    <xf numFmtId="0" fontId="11" fillId="2" borderId="0" xfId="0" applyFont="1" applyFill="1" applyAlignment="1" applyProtection="1">
      <alignment vertical="top" wrapText="1"/>
      <protection hidden="1"/>
    </xf>
    <xf numFmtId="0" fontId="3" fillId="2" borderId="0" xfId="0" applyFont="1" applyFill="1" applyAlignment="1" applyProtection="1">
      <alignment vertical="top" wrapText="1"/>
      <protection hidden="1"/>
    </xf>
    <xf numFmtId="0" fontId="12" fillId="2" borderId="0" xfId="0" applyFont="1" applyFill="1" applyAlignment="1" applyProtection="1">
      <alignment vertical="top" wrapText="1"/>
      <protection hidden="1"/>
    </xf>
    <xf numFmtId="0" fontId="17" fillId="0" borderId="0" xfId="0" applyFont="1" applyProtection="1">
      <protection hidden="1"/>
    </xf>
    <xf numFmtId="0" fontId="14" fillId="2" borderId="0" xfId="0" applyFont="1" applyFill="1" applyAlignment="1" applyProtection="1">
      <alignment vertical="top" wrapText="1"/>
      <protection hidden="1"/>
    </xf>
    <xf numFmtId="0" fontId="2" fillId="2" borderId="0" xfId="1" applyFill="1" applyProtection="1">
      <protection hidden="1"/>
    </xf>
    <xf numFmtId="0" fontId="9" fillId="2" borderId="0" xfId="0" applyFont="1" applyFill="1" applyProtection="1">
      <protection hidden="1"/>
    </xf>
    <xf numFmtId="0" fontId="3" fillId="2" borderId="0" xfId="0" applyFont="1" applyFill="1" applyAlignment="1" applyProtection="1">
      <alignment horizontal="left" wrapText="1"/>
      <protection hidden="1"/>
    </xf>
    <xf numFmtId="0" fontId="4" fillId="0" borderId="0" xfId="0" applyFont="1" applyProtection="1">
      <protection hidden="1"/>
    </xf>
    <xf numFmtId="0" fontId="4" fillId="2" borderId="0" xfId="0" applyFont="1" applyFill="1" applyProtection="1">
      <protection hidden="1"/>
    </xf>
    <xf numFmtId="0" fontId="4" fillId="2" borderId="0" xfId="0" applyFont="1" applyFill="1" applyAlignment="1" applyProtection="1">
      <alignment horizontal="left" vertical="top" wrapText="1"/>
      <protection hidden="1"/>
    </xf>
    <xf numFmtId="0" fontId="14" fillId="2" borderId="0" xfId="0" applyFont="1" applyFill="1" applyAlignment="1" applyProtection="1">
      <alignment horizontal="left" vertical="top" wrapText="1"/>
      <protection hidden="1"/>
    </xf>
    <xf numFmtId="0" fontId="15" fillId="2" borderId="0" xfId="0" applyFont="1" applyFill="1" applyAlignment="1" applyProtection="1">
      <alignment wrapText="1"/>
      <protection hidden="1"/>
    </xf>
    <xf numFmtId="0" fontId="11" fillId="2" borderId="0" xfId="0" applyFont="1" applyFill="1" applyAlignment="1" applyProtection="1">
      <alignment horizontal="left" vertical="top" wrapText="1"/>
      <protection hidden="1"/>
    </xf>
    <xf numFmtId="0" fontId="15" fillId="2" borderId="0" xfId="0" applyFont="1" applyFill="1" applyAlignment="1" applyProtection="1">
      <alignment vertical="top" wrapText="1"/>
      <protection hidden="1"/>
    </xf>
    <xf numFmtId="0" fontId="3" fillId="2" borderId="0" xfId="0" applyFont="1" applyFill="1" applyAlignment="1" applyProtection="1">
      <alignment horizontal="left" vertical="top" wrapText="1"/>
      <protection hidden="1"/>
    </xf>
    <xf numFmtId="0" fontId="19" fillId="2" borderId="0" xfId="0" applyFont="1" applyFill="1" applyAlignment="1" applyProtection="1">
      <alignment horizontal="left" vertical="top" wrapText="1"/>
      <protection hidden="1"/>
    </xf>
    <xf numFmtId="0" fontId="18" fillId="0" borderId="0" xfId="0" applyFont="1" applyProtection="1">
      <protection hidden="1"/>
    </xf>
    <xf numFmtId="0" fontId="4" fillId="2" borderId="0" xfId="0" applyFont="1" applyFill="1" applyAlignment="1" applyProtection="1">
      <alignment vertical="top" wrapText="1"/>
      <protection hidden="1"/>
    </xf>
    <xf numFmtId="0" fontId="5" fillId="2" borderId="0" xfId="1" applyFont="1" applyFill="1" applyProtection="1">
      <protection hidden="1"/>
    </xf>
    <xf numFmtId="0" fontId="0" fillId="2" borderId="0" xfId="0" applyFill="1" applyAlignment="1" applyProtection="1">
      <alignment vertical="top"/>
      <protection hidden="1"/>
    </xf>
    <xf numFmtId="0" fontId="25" fillId="2" borderId="0" xfId="0" applyFont="1" applyFill="1" applyProtection="1">
      <protection hidden="1"/>
    </xf>
    <xf numFmtId="0" fontId="0" fillId="2" borderId="0" xfId="0" applyFill="1" applyAlignment="1" applyProtection="1">
      <alignment vertical="top" wrapText="1"/>
      <protection hidden="1"/>
    </xf>
    <xf numFmtId="0" fontId="7" fillId="2" borderId="0" xfId="0" applyFont="1" applyFill="1" applyAlignment="1" applyProtection="1">
      <alignment vertical="top"/>
      <protection hidden="1"/>
    </xf>
    <xf numFmtId="0" fontId="26" fillId="0" borderId="0" xfId="0" applyFont="1" applyAlignment="1" applyProtection="1">
      <alignment vertical="center"/>
      <protection hidden="1"/>
    </xf>
    <xf numFmtId="0" fontId="20" fillId="0" borderId="0" xfId="0" applyFont="1" applyAlignment="1" applyProtection="1">
      <alignment vertical="center" wrapText="1"/>
      <protection hidden="1"/>
    </xf>
    <xf numFmtId="0" fontId="0" fillId="0" borderId="0" xfId="0" applyProtection="1">
      <protection hidden="1"/>
    </xf>
    <xf numFmtId="0" fontId="10" fillId="0" borderId="0" xfId="0" applyFont="1" applyAlignment="1" applyProtection="1">
      <alignment vertical="center" wrapText="1"/>
      <protection hidden="1"/>
    </xf>
    <xf numFmtId="0" fontId="0" fillId="0" borderId="0" xfId="0" applyAlignment="1" applyProtection="1">
      <alignment horizontal="left" vertical="center" wrapText="1"/>
      <protection hidden="1"/>
    </xf>
    <xf numFmtId="0" fontId="21" fillId="0" borderId="0" xfId="0" applyFont="1" applyAlignment="1" applyProtection="1">
      <alignment vertical="center" wrapText="1"/>
      <protection hidden="1"/>
    </xf>
    <xf numFmtId="0" fontId="10" fillId="0" borderId="0" xfId="0" applyFont="1" applyProtection="1">
      <protection hidden="1"/>
    </xf>
    <xf numFmtId="0" fontId="0" fillId="0" borderId="0" xfId="0" applyAlignment="1" applyProtection="1">
      <alignment wrapText="1"/>
      <protection hidden="1"/>
    </xf>
  </cellXfs>
  <cellStyles count="2">
    <cellStyle name="Hyperlink" xfId="1" builtinId="8"/>
    <cellStyle name="Normal" xfId="0" builtinId="0"/>
  </cellStyles>
  <dxfs count="0"/>
  <tableStyles count="0" defaultTableStyle="TableStyleMedium2" defaultPivotStyle="PivotStyleLight16"/>
  <colors>
    <mruColors>
      <color rgb="FFBDF2BA"/>
      <color rgb="FFADFFB5"/>
      <color rgb="FF01DEE3"/>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drawing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xl/drawings/drawing1.xml><?xml version="1.0" encoding="utf-8"?>
<xdr:wsDr xmlns:xdr="http://schemas.openxmlformats.org/drawingml/2006/spreadsheetDrawing" xmlns:a="http://schemas.openxmlformats.org/drawingml/2006/main">
  <xdr:twoCellAnchor editAs="oneCell">
    <xdr:from>
      <xdr:col>2</xdr:col>
      <xdr:colOff>329124</xdr:colOff>
      <xdr:row>29</xdr:row>
      <xdr:rowOff>110490</xdr:rowOff>
    </xdr:from>
    <xdr:to>
      <xdr:col>2</xdr:col>
      <xdr:colOff>5503986</xdr:colOff>
      <xdr:row>46</xdr:row>
      <xdr:rowOff>136297</xdr:rowOff>
    </xdr:to>
    <xdr:pic>
      <xdr:nvPicPr>
        <xdr:cNvPr id="2" name="Picture 1">
          <a:extLst>
            <a:ext uri="{FF2B5EF4-FFF2-40B4-BE49-F238E27FC236}">
              <a16:creationId xmlns:a16="http://schemas.microsoft.com/office/drawing/2014/main" id="{DEFAB283-795A-87FB-28B0-2651AEFC2C84}"/>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xdr:blipFill>
      <xdr:spPr>
        <a:xfrm>
          <a:off x="1427674" y="16442690"/>
          <a:ext cx="5171052" cy="3152547"/>
        </a:xfrm>
        <a:prstGeom prst="rect">
          <a:avLst/>
        </a:prstGeom>
      </xdr:spPr>
    </xdr:pic>
    <xdr:clientData/>
  </xdr:twoCellAnchor>
  <xdr:twoCellAnchor editAs="oneCell">
    <xdr:from>
      <xdr:col>2</xdr:col>
      <xdr:colOff>251308</xdr:colOff>
      <xdr:row>49</xdr:row>
      <xdr:rowOff>158752</xdr:rowOff>
    </xdr:from>
    <xdr:to>
      <xdr:col>2</xdr:col>
      <xdr:colOff>4454042</xdr:colOff>
      <xdr:row>60</xdr:row>
      <xdr:rowOff>95468</xdr:rowOff>
    </xdr:to>
    <xdr:pic>
      <xdr:nvPicPr>
        <xdr:cNvPr id="3" name="Picture 2">
          <a:extLst>
            <a:ext uri="{FF2B5EF4-FFF2-40B4-BE49-F238E27FC236}">
              <a16:creationId xmlns:a16="http://schemas.microsoft.com/office/drawing/2014/main" id="{96433D80-B623-EEB6-42A3-6E12CFFA0296}"/>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xdr:blipFill>
      <xdr:spPr>
        <a:xfrm>
          <a:off x="1349858" y="20173952"/>
          <a:ext cx="4202734" cy="1958556"/>
        </a:xfrm>
        <a:prstGeom prst="rect">
          <a:avLst/>
        </a:prstGeom>
      </xdr:spPr>
    </xdr:pic>
    <xdr:clientData/>
  </xdr:twoCellAnchor>
  <xdr:twoCellAnchor editAs="oneCell">
    <xdr:from>
      <xdr:col>2</xdr:col>
      <xdr:colOff>266700</xdr:colOff>
      <xdr:row>62</xdr:row>
      <xdr:rowOff>170829</xdr:rowOff>
    </xdr:from>
    <xdr:to>
      <xdr:col>2</xdr:col>
      <xdr:colOff>6036945</xdr:colOff>
      <xdr:row>82</xdr:row>
      <xdr:rowOff>92803</xdr:rowOff>
    </xdr:to>
    <xdr:pic>
      <xdr:nvPicPr>
        <xdr:cNvPr id="4" name="Picture 3">
          <a:extLst>
            <a:ext uri="{FF2B5EF4-FFF2-40B4-BE49-F238E27FC236}">
              <a16:creationId xmlns:a16="http://schemas.microsoft.com/office/drawing/2014/main" id="{A8AD57B8-39E2-35CD-2D41-5D9660825029}"/>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xdr:blipFill>
      <xdr:spPr bwMode="auto">
        <a:xfrm>
          <a:off x="1365250" y="23157829"/>
          <a:ext cx="5774055" cy="360878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147802</xdr:rowOff>
    </xdr:from>
    <xdr:to>
      <xdr:col>0</xdr:col>
      <xdr:colOff>1696720</xdr:colOff>
      <xdr:row>4</xdr:row>
      <xdr:rowOff>168358</xdr:rowOff>
    </xdr:to>
    <xdr:pic>
      <xdr:nvPicPr>
        <xdr:cNvPr id="3" name="Picture 2">
          <a:extLst>
            <a:ext uri="{FF2B5EF4-FFF2-40B4-BE49-F238E27FC236}">
              <a16:creationId xmlns:a16="http://schemas.microsoft.com/office/drawing/2014/main" id="{35CDCD6F-BF2E-618C-D93B-D21D3AADD45A}"/>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xdr:blipFill>
      <xdr:spPr>
        <a:xfrm>
          <a:off x="0" y="147802"/>
          <a:ext cx="1696720" cy="757156"/>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3</xdr:col>
      <xdr:colOff>38100</xdr:colOff>
      <xdr:row>8</xdr:row>
      <xdr:rowOff>53751</xdr:rowOff>
    </xdr:from>
    <xdr:to>
      <xdr:col>7</xdr:col>
      <xdr:colOff>844550</xdr:colOff>
      <xdr:row>31</xdr:row>
      <xdr:rowOff>57612</xdr:rowOff>
    </xdr:to>
    <xdr:pic>
      <xdr:nvPicPr>
        <xdr:cNvPr id="4" name="Picture 3">
          <a:extLst>
            <a:ext uri="{FF2B5EF4-FFF2-40B4-BE49-F238E27FC236}">
              <a16:creationId xmlns:a16="http://schemas.microsoft.com/office/drawing/2014/main" id="{2C90BA9E-2C83-BB67-0348-FBAE818F84DD}"/>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xdr:blipFill>
      <xdr:spPr>
        <a:xfrm>
          <a:off x="4203700" y="1723801"/>
          <a:ext cx="6451600" cy="42393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xdr:spPr>
    </xdr:pic>
    <xdr:clientData/>
  </xdr:twoCellAnchor>
  <xdr:twoCellAnchor editAs="oneCell">
    <xdr:from>
      <xdr:col>0</xdr:col>
      <xdr:colOff>228893</xdr:colOff>
      <xdr:row>7</xdr:row>
      <xdr:rowOff>171450</xdr:rowOff>
    </xdr:from>
    <xdr:to>
      <xdr:col>2</xdr:col>
      <xdr:colOff>1028406</xdr:colOff>
      <xdr:row>47</xdr:row>
      <xdr:rowOff>102055</xdr:rowOff>
    </xdr:to>
    <xdr:pic>
      <xdr:nvPicPr>
        <xdr:cNvPr id="3" name="Picture 2">
          <a:extLst>
            <a:ext uri="{FF2B5EF4-FFF2-40B4-BE49-F238E27FC236}">
              <a16:creationId xmlns:a16="http://schemas.microsoft.com/office/drawing/2014/main" id="{2C5754C7-13A5-4118-8600-AA893A4A265E}"/>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xdr:blipFill>
      <xdr:spPr>
        <a:xfrm>
          <a:off x="228893" y="1657350"/>
          <a:ext cx="3593513" cy="7296605"/>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michener.caatpension.on.ca\member\Service%20Delivery\Employers%20only\Payroll%20Based%20Reporting\Archive\Sample%20PBR%20Template.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Employer Selection"/>
      <sheetName val="DR_Input"/>
      <sheetName val="PR_Input"/>
      <sheetName val="Rates"/>
      <sheetName val="Employer Listing"/>
      <sheetName val="Information"/>
      <sheetName val="RPP&amp;RCA Contrib Remittance SUM"/>
      <sheetName val="Instructions - RPP&amp;RCA"/>
      <sheetName val="Lists"/>
    </sheetNames>
    <sheetDataSet>
      <sheetData sheetId="0"/>
      <sheetData sheetId="1"/>
      <sheetData sheetId="2"/>
      <sheetData sheetId="3"/>
      <sheetData sheetId="4"/>
      <sheetData sheetId="5"/>
      <sheetData sheetId="6"/>
      <sheetData sheetId="7"/>
      <sheetData sheetId="8"/>
      <sheetData sheetId="9"/>
    </sheetDataSet>
  </externalBook>
</externalLink>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www.caatpension.ca/fr/sign-in-portals.html" TargetMode="External"/><Relationship Id="rId1" Type="http://schemas.openxmlformats.org/officeDocument/2006/relationships/hyperlink" Target="https://www.canada.ca/fr/agence-revenu/services/services-electroniques/services-ouverture-session-arc.html" TargetMode="External"/><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3.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BA6709-3DA0-4336-887C-4D62DC396486}">
  <sheetPr codeName="Sheet4"/>
  <dimension ref="A1:E64"/>
  <sheetViews>
    <sheetView topLeftCell="A19" zoomScaleNormal="100" workbookViewId="0">
      <selection activeCell="C4" sqref="C4"/>
    </sheetView>
  </sheetViews>
  <sheetFormatPr defaultColWidth="12.44140625" defaultRowHeight="14.4" x14ac:dyDescent="0.3"/>
  <cols>
    <col min="1" max="1" width="7" style="27" bestFit="1" customWidth="1"/>
    <col min="2" max="2" width="8.77734375" style="53" customWidth="1"/>
    <col min="3" max="3" width="91.33203125" style="53" customWidth="1"/>
    <col min="4" max="4" width="92.88671875" style="26" customWidth="1"/>
    <col min="5" max="16384" width="12.44140625" style="27"/>
  </cols>
  <sheetData>
    <row r="1" spans="1:5" ht="21" x14ac:dyDescent="0.4">
      <c r="A1" s="25" t="s">
        <v>19</v>
      </c>
      <c r="B1" s="25"/>
      <c r="C1" s="25"/>
    </row>
    <row r="2" spans="1:5" s="28" customFormat="1" ht="15.6" x14ac:dyDescent="0.3">
      <c r="B2" s="29"/>
      <c r="C2" s="29"/>
      <c r="D2" s="30"/>
    </row>
    <row r="3" spans="1:5" s="28" customFormat="1" ht="16.5" customHeight="1" x14ac:dyDescent="0.3">
      <c r="B3" s="31" t="s">
        <v>20</v>
      </c>
      <c r="C3" s="31"/>
      <c r="D3" s="30"/>
    </row>
    <row r="4" spans="1:5" s="28" customFormat="1" ht="109.8" customHeight="1" x14ac:dyDescent="0.3">
      <c r="B4" s="32"/>
      <c r="C4" s="33" t="s">
        <v>21</v>
      </c>
      <c r="D4" s="30"/>
    </row>
    <row r="5" spans="1:5" s="28" customFormat="1" ht="10.5" customHeight="1" x14ac:dyDescent="0.3">
      <c r="B5" s="32"/>
      <c r="C5" s="34"/>
      <c r="D5" s="30"/>
    </row>
    <row r="6" spans="1:5" s="28" customFormat="1" ht="72" customHeight="1" x14ac:dyDescent="0.3">
      <c r="B6" s="32"/>
      <c r="C6" s="35" t="s">
        <v>22</v>
      </c>
      <c r="D6" s="30"/>
      <c r="E6" s="36"/>
    </row>
    <row r="7" spans="1:5" s="28" customFormat="1" ht="94.95" customHeight="1" x14ac:dyDescent="0.3">
      <c r="B7" s="32"/>
      <c r="C7" s="37" t="s">
        <v>23</v>
      </c>
      <c r="D7" s="30"/>
    </row>
    <row r="8" spans="1:5" s="28" customFormat="1" ht="13.5" customHeight="1" x14ac:dyDescent="0.3">
      <c r="B8" s="32"/>
      <c r="C8" s="38" t="s">
        <v>24</v>
      </c>
      <c r="D8" s="30"/>
    </row>
    <row r="9" spans="1:5" s="28" customFormat="1" ht="16.05" customHeight="1" x14ac:dyDescent="0.3">
      <c r="B9" s="32"/>
      <c r="C9" s="39" t="s">
        <v>25</v>
      </c>
      <c r="D9" s="30"/>
    </row>
    <row r="10" spans="1:5" s="28" customFormat="1" ht="52.05" customHeight="1" x14ac:dyDescent="0.3">
      <c r="B10" s="32"/>
      <c r="C10" s="40" t="s">
        <v>26</v>
      </c>
      <c r="D10" s="30"/>
    </row>
    <row r="11" spans="1:5" s="28" customFormat="1" ht="15.6" x14ac:dyDescent="0.3">
      <c r="B11" s="29"/>
      <c r="C11" s="34"/>
      <c r="D11" s="30"/>
    </row>
    <row r="12" spans="1:5" s="28" customFormat="1" ht="15.6" x14ac:dyDescent="0.3">
      <c r="B12" s="41" t="s">
        <v>28</v>
      </c>
      <c r="C12" s="42" t="s">
        <v>27</v>
      </c>
      <c r="D12" s="30"/>
    </row>
    <row r="13" spans="1:5" s="28" customFormat="1" ht="31.8" customHeight="1" x14ac:dyDescent="0.3">
      <c r="B13" s="32"/>
      <c r="C13" s="34" t="s">
        <v>29</v>
      </c>
      <c r="D13" s="30"/>
    </row>
    <row r="14" spans="1:5" s="28" customFormat="1" ht="16.5" customHeight="1" x14ac:dyDescent="0.3">
      <c r="B14" s="32"/>
      <c r="C14" s="34"/>
      <c r="D14" s="30"/>
    </row>
    <row r="15" spans="1:5" s="28" customFormat="1" ht="15.6" x14ac:dyDescent="0.3">
      <c r="B15" s="31" t="s">
        <v>30</v>
      </c>
      <c r="C15" s="43" t="s">
        <v>31</v>
      </c>
      <c r="D15" s="30"/>
    </row>
    <row r="16" spans="1:5" s="28" customFormat="1" ht="40.5" customHeight="1" x14ac:dyDescent="0.3">
      <c r="B16" s="31"/>
      <c r="C16" s="44" t="s">
        <v>32</v>
      </c>
      <c r="D16" s="45"/>
    </row>
    <row r="17" spans="2:4" s="28" customFormat="1" ht="174.45" customHeight="1" x14ac:dyDescent="0.3">
      <c r="B17" s="31"/>
      <c r="C17" s="46" t="s">
        <v>33</v>
      </c>
      <c r="D17" s="47"/>
    </row>
    <row r="18" spans="2:4" s="28" customFormat="1" ht="106.2" customHeight="1" x14ac:dyDescent="0.3">
      <c r="B18" s="31"/>
      <c r="C18" s="46" t="s">
        <v>34</v>
      </c>
      <c r="D18" s="47"/>
    </row>
    <row r="19" spans="2:4" s="28" customFormat="1" ht="117.45" customHeight="1" x14ac:dyDescent="0.3">
      <c r="B19" s="31"/>
      <c r="C19" s="46" t="s">
        <v>35</v>
      </c>
      <c r="D19" s="45"/>
    </row>
    <row r="20" spans="2:4" s="28" customFormat="1" ht="15.6" x14ac:dyDescent="0.3">
      <c r="B20" s="31"/>
      <c r="C20" s="48" t="s">
        <v>36</v>
      </c>
      <c r="D20" s="30"/>
    </row>
    <row r="21" spans="2:4" s="28" customFormat="1" ht="15.6" x14ac:dyDescent="0.3">
      <c r="B21" s="31"/>
      <c r="C21" s="48"/>
      <c r="D21" s="30"/>
    </row>
    <row r="22" spans="2:4" s="28" customFormat="1" ht="15.6" x14ac:dyDescent="0.3">
      <c r="B22" s="31" t="s">
        <v>37</v>
      </c>
      <c r="C22" s="43" t="s">
        <v>38</v>
      </c>
      <c r="D22" s="30"/>
    </row>
    <row r="23" spans="2:4" s="28" customFormat="1" ht="93.6" x14ac:dyDescent="0.3">
      <c r="B23" s="31"/>
      <c r="C23" s="49" t="s">
        <v>39</v>
      </c>
      <c r="D23" s="50"/>
    </row>
    <row r="24" spans="2:4" s="28" customFormat="1" ht="15.6" x14ac:dyDescent="0.3">
      <c r="B24" s="31"/>
      <c r="C24" s="48"/>
      <c r="D24" s="30"/>
    </row>
    <row r="25" spans="2:4" s="28" customFormat="1" ht="15.6" x14ac:dyDescent="0.3">
      <c r="B25" s="31" t="s">
        <v>40</v>
      </c>
      <c r="C25" s="51" t="s">
        <v>41</v>
      </c>
      <c r="D25" s="30"/>
    </row>
    <row r="26" spans="2:4" s="28" customFormat="1" ht="100.95" customHeight="1" x14ac:dyDescent="0.3">
      <c r="B26" s="32"/>
      <c r="C26" s="37" t="s">
        <v>42</v>
      </c>
      <c r="D26" s="30"/>
    </row>
    <row r="27" spans="2:4" s="28" customFormat="1" ht="13.95" customHeight="1" x14ac:dyDescent="0.3">
      <c r="B27" s="29"/>
      <c r="C27" s="38" t="s">
        <v>43</v>
      </c>
      <c r="D27" s="30"/>
    </row>
    <row r="28" spans="2:4" s="28" customFormat="1" ht="21.6" customHeight="1" x14ac:dyDescent="0.3">
      <c r="B28" s="29"/>
      <c r="C28" s="52"/>
      <c r="D28" s="30"/>
    </row>
    <row r="29" spans="2:4" x14ac:dyDescent="0.3">
      <c r="C29" s="54" t="s">
        <v>44</v>
      </c>
    </row>
    <row r="30" spans="2:4" x14ac:dyDescent="0.3">
      <c r="C30" s="55"/>
    </row>
    <row r="31" spans="2:4" x14ac:dyDescent="0.3">
      <c r="B31" s="56"/>
    </row>
    <row r="32" spans="2:4" x14ac:dyDescent="0.3">
      <c r="B32" s="56"/>
    </row>
    <row r="33" spans="2:2" x14ac:dyDescent="0.3">
      <c r="B33" s="56"/>
    </row>
    <row r="49" spans="3:3" x14ac:dyDescent="0.3">
      <c r="C49" s="57" t="s">
        <v>45</v>
      </c>
    </row>
    <row r="62" spans="3:3" ht="45.45" customHeight="1" x14ac:dyDescent="0.3">
      <c r="C62" s="58" t="s">
        <v>46</v>
      </c>
    </row>
    <row r="64" spans="3:3" x14ac:dyDescent="0.3">
      <c r="C64" s="59"/>
    </row>
  </sheetData>
  <sheetProtection algorithmName="SHA-512" hashValue="Iz134ZW9V/4kyflWyvXQtMQfGFsvVkWB7qjGoyhdS1oHWauF3kSRlSIhzFzGFKSA8qPjMK5DjNrqShUwJM6AZA==" saltValue="dHpS3ioV8SX6X1uhso2X4A==" spinCount="100000" sheet="1" objects="1" scenarios="1"/>
  <mergeCells count="1">
    <mergeCell ref="A1:C1"/>
  </mergeCells>
  <hyperlinks>
    <hyperlink ref="C8" r:id="rId1" display="https://www.canada.ca/fr/agence-revenu/services/services-electroniques/services-ouverture-session-arc.html" xr:uid="{B6B6ABA4-A7F1-4DEF-A47D-A03B9D8D7982}"/>
    <hyperlink ref="C27" r:id="rId2" display="https://www.caatpension.ca/fr/sign-in-portals.html" xr:uid="{F382A828-DC94-40A6-B23A-BD0A436AA9EB}"/>
  </hyperlinks>
  <pageMargins left="0.7" right="0.7" top="0.75" bottom="0.75" header="0.3" footer="0.3"/>
  <pageSetup orientation="portrait" r:id="rId3"/>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2F503F-D83F-4821-A03B-5DFF442769F7}">
  <sheetPr>
    <tabColor rgb="FFFF0000"/>
  </sheetPr>
  <dimension ref="A7:A24"/>
  <sheetViews>
    <sheetView showGridLines="0" workbookViewId="0">
      <selection activeCell="A18" sqref="A18"/>
    </sheetView>
  </sheetViews>
  <sheetFormatPr defaultColWidth="8.88671875" defaultRowHeight="14.4" x14ac:dyDescent="0.3"/>
  <cols>
    <col min="1" max="1" width="97.109375" style="64" customWidth="1"/>
    <col min="2" max="16384" width="8.88671875" style="59"/>
  </cols>
  <sheetData>
    <row r="7" spans="1:1" x14ac:dyDescent="0.3">
      <c r="A7" s="60" t="str">
        <f>"Je, "&amp;Données!B2&amp;" "&amp;Données!B3&amp;",  accepte et reconnais que :"</f>
        <v>Je, Jean  Tremblay,  accepte et reconnais que :</v>
      </c>
    </row>
    <row r="8" spans="1:1" x14ac:dyDescent="0.3">
      <c r="A8" s="61"/>
    </row>
    <row r="9" spans="1:1" ht="28.8" x14ac:dyDescent="0.3">
      <c r="A9" s="61" t="s">
        <v>47</v>
      </c>
    </row>
    <row r="10" spans="1:1" x14ac:dyDescent="0.3">
      <c r="A10" s="61"/>
    </row>
    <row r="11" spans="1:1" ht="100.8" x14ac:dyDescent="0.3">
      <c r="A11" s="62" t="s">
        <v>48</v>
      </c>
    </row>
    <row r="12" spans="1:1" x14ac:dyDescent="0.3">
      <c r="A12" s="61"/>
    </row>
    <row r="13" spans="1:1" ht="43.2" x14ac:dyDescent="0.3">
      <c r="A13" s="62" t="s">
        <v>49</v>
      </c>
    </row>
    <row r="15" spans="1:1" x14ac:dyDescent="0.3">
      <c r="A15" s="62" t="s">
        <v>50</v>
      </c>
    </row>
    <row r="18" spans="1:1" x14ac:dyDescent="0.3">
      <c r="A18" s="1"/>
    </row>
    <row r="19" spans="1:1" x14ac:dyDescent="0.3">
      <c r="A19" s="64" t="s">
        <v>0</v>
      </c>
    </row>
    <row r="20" spans="1:1" x14ac:dyDescent="0.3">
      <c r="A20" s="63" t="s">
        <v>51</v>
      </c>
    </row>
    <row r="22" spans="1:1" x14ac:dyDescent="0.3">
      <c r="A22" s="1"/>
    </row>
    <row r="23" spans="1:1" x14ac:dyDescent="0.3">
      <c r="A23" s="64" t="s">
        <v>0</v>
      </c>
    </row>
    <row r="24" spans="1:1" x14ac:dyDescent="0.3">
      <c r="A24" s="64" t="s">
        <v>1</v>
      </c>
    </row>
  </sheetData>
  <sheetProtection algorithmName="SHA-512" hashValue="DjZFODSaAUITRxc+yNoRMwq0mIW9RudzVVv3VBP0alOn9dNNb3E+VTdGhVoj8PWDAvhOXV5GzOesJIEZzrweUg==" saltValue="xJKa+GUvMrV/khmzdEQVNQ==" spinCount="100000" sheet="1" objects="1" scenarios="1"/>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FF611A-0304-4F2C-8378-743AC3800603}">
  <sheetPr>
    <tabColor rgb="FF92D050"/>
  </sheetPr>
  <dimension ref="A1:B5"/>
  <sheetViews>
    <sheetView workbookViewId="0">
      <selection activeCell="B2" sqref="B2"/>
    </sheetView>
  </sheetViews>
  <sheetFormatPr defaultColWidth="8.88671875" defaultRowHeight="14.4" x14ac:dyDescent="0.3"/>
  <cols>
    <col min="1" max="1" width="35.88671875" customWidth="1"/>
    <col min="2" max="2" width="21.6640625" customWidth="1"/>
  </cols>
  <sheetData>
    <row r="1" spans="1:2" x14ac:dyDescent="0.3">
      <c r="A1" s="6" t="s">
        <v>13</v>
      </c>
      <c r="B1" s="2" t="s">
        <v>2</v>
      </c>
    </row>
    <row r="2" spans="1:2" x14ac:dyDescent="0.3">
      <c r="A2" s="6" t="s">
        <v>7</v>
      </c>
      <c r="B2" s="2" t="s">
        <v>4</v>
      </c>
    </row>
    <row r="3" spans="1:2" x14ac:dyDescent="0.3">
      <c r="A3" s="6" t="s">
        <v>6</v>
      </c>
      <c r="B3" s="3" t="s">
        <v>3</v>
      </c>
    </row>
    <row r="4" spans="1:2" x14ac:dyDescent="0.3">
      <c r="A4" s="7" t="s">
        <v>55</v>
      </c>
      <c r="B4" s="3">
        <v>29254</v>
      </c>
    </row>
    <row r="5" spans="1:2" x14ac:dyDescent="0.3">
      <c r="A5" s="6" t="s">
        <v>56</v>
      </c>
      <c r="B5" s="3">
        <v>40522</v>
      </c>
    </row>
  </sheetData>
  <sheetProtection algorithmName="SHA-512" hashValue="XVUhr1l/htkABA0w1curNo90DaBAHRByqd+WthMvRx7B0xGiHKff3WfBCD/ABA9Doq0Ey7fqjY761+BIQf8ovQ==" saltValue="xJFRjZH9J8kbIi1nQwRlJA==" spinCount="100000" sheet="1" objects="1" scenarios="1"/>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AAED725-F67F-4674-8070-433BE1CDCABF}">
  <dimension ref="A1:K8"/>
  <sheetViews>
    <sheetView workbookViewId="0">
      <selection activeCell="C6" sqref="C6"/>
    </sheetView>
  </sheetViews>
  <sheetFormatPr defaultColWidth="8.88671875" defaultRowHeight="14.4" x14ac:dyDescent="0.3"/>
  <cols>
    <col min="1" max="1" width="24.6640625" customWidth="1"/>
    <col min="2" max="2" width="15.33203125" customWidth="1"/>
    <col min="3" max="3" width="19.6640625" customWidth="1"/>
    <col min="4" max="4" width="23.109375" customWidth="1"/>
    <col min="5" max="5" width="18.44140625" customWidth="1"/>
    <col min="6" max="6" width="20.6640625" customWidth="1"/>
    <col min="7" max="7" width="18.6640625" customWidth="1"/>
    <col min="8" max="9" width="29.6640625" customWidth="1"/>
    <col min="10" max="10" width="32.6640625" customWidth="1"/>
  </cols>
  <sheetData>
    <row r="1" spans="1:11" s="5" customFormat="1" ht="30" customHeight="1" thickBot="1" x14ac:dyDescent="0.35">
      <c r="A1" s="8" t="s">
        <v>13</v>
      </c>
      <c r="B1" s="8" t="s">
        <v>7</v>
      </c>
      <c r="C1" s="8" t="s">
        <v>6</v>
      </c>
      <c r="D1" s="9" t="s">
        <v>5</v>
      </c>
      <c r="E1" s="9" t="s">
        <v>15</v>
      </c>
      <c r="F1" s="9" t="s">
        <v>8</v>
      </c>
      <c r="G1" s="9" t="s">
        <v>9</v>
      </c>
      <c r="H1" s="10" t="s">
        <v>10</v>
      </c>
      <c r="I1" s="10" t="s">
        <v>11</v>
      </c>
      <c r="J1" s="10" t="s">
        <v>12</v>
      </c>
    </row>
    <row r="2" spans="1:11" x14ac:dyDescent="0.3">
      <c r="A2" t="s">
        <v>2</v>
      </c>
      <c r="B2" t="s">
        <v>54</v>
      </c>
      <c r="C2" t="s">
        <v>3</v>
      </c>
      <c r="D2" s="11">
        <v>29232</v>
      </c>
      <c r="E2" s="11">
        <v>44167</v>
      </c>
      <c r="F2" s="11">
        <v>44167</v>
      </c>
      <c r="G2" s="11">
        <v>44196</v>
      </c>
      <c r="H2" s="12">
        <v>10000</v>
      </c>
      <c r="I2" s="13">
        <v>0</v>
      </c>
      <c r="J2" s="14" t="s">
        <v>17</v>
      </c>
    </row>
    <row r="3" spans="1:11" x14ac:dyDescent="0.3">
      <c r="A3" t="s">
        <v>2</v>
      </c>
      <c r="B3" t="s">
        <v>54</v>
      </c>
      <c r="C3" t="s">
        <v>3</v>
      </c>
      <c r="D3" s="11">
        <v>29232</v>
      </c>
      <c r="E3" s="11">
        <v>44167</v>
      </c>
      <c r="F3" s="11">
        <v>44197</v>
      </c>
      <c r="G3" s="11">
        <v>44561</v>
      </c>
      <c r="H3" s="12">
        <v>130000</v>
      </c>
      <c r="I3" s="13">
        <v>300</v>
      </c>
      <c r="J3" s="14" t="s">
        <v>17</v>
      </c>
    </row>
    <row r="4" spans="1:11" x14ac:dyDescent="0.3">
      <c r="A4" t="s">
        <v>2</v>
      </c>
      <c r="B4" t="s">
        <v>54</v>
      </c>
      <c r="C4" t="s">
        <v>3</v>
      </c>
      <c r="D4" s="11">
        <v>29232</v>
      </c>
      <c r="E4" s="11">
        <v>44167</v>
      </c>
      <c r="F4" s="11">
        <v>44562</v>
      </c>
      <c r="G4" s="11">
        <v>44926</v>
      </c>
      <c r="H4" s="12">
        <v>132000</v>
      </c>
      <c r="I4" s="13">
        <v>310</v>
      </c>
      <c r="J4" s="14" t="s">
        <v>17</v>
      </c>
      <c r="K4" t="str">
        <f t="shared" ref="K4:K6" si="0">IF((H4-H3)/H4&gt;0.3,"Check","")</f>
        <v/>
      </c>
    </row>
    <row r="5" spans="1:11" x14ac:dyDescent="0.3">
      <c r="A5" t="s">
        <v>2</v>
      </c>
      <c r="B5" t="s">
        <v>54</v>
      </c>
      <c r="C5" t="s">
        <v>3</v>
      </c>
      <c r="D5" s="11">
        <v>29232</v>
      </c>
      <c r="E5" s="11">
        <v>44167</v>
      </c>
      <c r="F5" s="11">
        <v>44927</v>
      </c>
      <c r="G5" s="11">
        <v>45291</v>
      </c>
      <c r="H5" s="12">
        <v>180000</v>
      </c>
      <c r="I5" s="13">
        <v>400</v>
      </c>
      <c r="J5" s="14" t="s">
        <v>18</v>
      </c>
      <c r="K5" t="str">
        <f t="shared" si="0"/>
        <v/>
      </c>
    </row>
    <row r="6" spans="1:11" x14ac:dyDescent="0.3">
      <c r="A6" t="s">
        <v>2</v>
      </c>
      <c r="B6" t="s">
        <v>54</v>
      </c>
      <c r="C6" t="s">
        <v>3</v>
      </c>
      <c r="D6" s="11">
        <v>29232</v>
      </c>
      <c r="E6" s="11">
        <v>44167</v>
      </c>
      <c r="F6" s="11">
        <v>45292</v>
      </c>
      <c r="G6" s="11">
        <v>45657</v>
      </c>
      <c r="H6" s="12">
        <v>185000</v>
      </c>
      <c r="I6" s="13">
        <v>420</v>
      </c>
      <c r="J6" s="14" t="s">
        <v>18</v>
      </c>
      <c r="K6" t="str">
        <f t="shared" si="0"/>
        <v/>
      </c>
    </row>
    <row r="8" spans="1:11" x14ac:dyDescent="0.3">
      <c r="A8" s="15" t="s">
        <v>52</v>
      </c>
      <c r="D8" s="15" t="s">
        <v>53</v>
      </c>
    </row>
  </sheetData>
  <sheetProtection algorithmName="SHA-512" hashValue="IRzje0YrlpVoflI99kvNnj8yL/PZwBVQHSrVU1sPrjAH42TKSEUd8ZN/DiQWTaJKM2NeKSUBqBgb7Nqp2FIKWg==" saltValue="n+QXwP9rMSHcoOgaws846A==" spinCount="100000" sheet="1" objects="1" scenarios="1"/>
  <protectedRanges>
    <protectedRange sqref="H1:J1" name="Range1"/>
    <protectedRange sqref="J2:J4" name="Range1_1"/>
    <protectedRange sqref="J5:J6" name="Range1_2"/>
  </protectedRange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304773-45E7-4195-8FFE-5AEF8FB9D81D}">
  <sheetPr>
    <tabColor rgb="FF92D050"/>
  </sheetPr>
  <dimension ref="A1:K101"/>
  <sheetViews>
    <sheetView tabSelected="1" zoomScale="85" zoomScaleNormal="85" workbookViewId="0">
      <selection activeCell="H8" sqref="H8"/>
    </sheetView>
  </sheetViews>
  <sheetFormatPr defaultColWidth="8.88671875" defaultRowHeight="14.4" x14ac:dyDescent="0.3"/>
  <cols>
    <col min="1" max="1" width="12.88671875" customWidth="1"/>
    <col min="2" max="3" width="15.44140625" style="17" customWidth="1"/>
    <col min="4" max="7" width="14.109375" style="17" customWidth="1"/>
    <col min="8" max="8" width="26.33203125" customWidth="1"/>
    <col min="9" max="9" width="19.33203125" customWidth="1"/>
    <col min="10" max="10" width="25.21875" customWidth="1"/>
    <col min="11" max="11" width="91" bestFit="1" customWidth="1"/>
  </cols>
  <sheetData>
    <row r="1" spans="1:11" s="5" customFormat="1" ht="44.55" customHeight="1" thickBot="1" x14ac:dyDescent="0.35">
      <c r="A1" s="8" t="s">
        <v>13</v>
      </c>
      <c r="B1" s="8" t="s">
        <v>7</v>
      </c>
      <c r="C1" s="8" t="s">
        <v>6</v>
      </c>
      <c r="D1" s="8" t="s">
        <v>5</v>
      </c>
      <c r="E1" s="8" t="s">
        <v>15</v>
      </c>
      <c r="F1" s="8" t="s">
        <v>8</v>
      </c>
      <c r="G1" s="8" t="s">
        <v>9</v>
      </c>
      <c r="H1" s="16" t="s">
        <v>10</v>
      </c>
      <c r="I1" s="16" t="s">
        <v>11</v>
      </c>
      <c r="J1" s="16" t="s">
        <v>12</v>
      </c>
      <c r="K1" s="8" t="s">
        <v>14</v>
      </c>
    </row>
    <row r="2" spans="1:11" s="4" customFormat="1" x14ac:dyDescent="0.3">
      <c r="A2" s="4" t="str">
        <f>Données!B1</f>
        <v>123 456 789</v>
      </c>
      <c r="B2" s="18" t="str">
        <f>Données!B2</f>
        <v xml:space="preserve">Jean </v>
      </c>
      <c r="C2" s="18" t="str">
        <f>Données!B3</f>
        <v>Tremblay</v>
      </c>
      <c r="D2" s="19">
        <f>Données!B4</f>
        <v>29254</v>
      </c>
      <c r="E2" s="19">
        <f>Données!B5</f>
        <v>40522</v>
      </c>
      <c r="F2" s="19">
        <f>IF(YEAR(E2)&gt;1990,E2,IF(YEAR(E2)&lt;1991,"1/1/1991",""))</f>
        <v>40522</v>
      </c>
      <c r="G2" s="19" t="str">
        <f>"12/31/"&amp;YEAR(F2)</f>
        <v>12/31/2010</v>
      </c>
      <c r="H2" s="20">
        <v>10000</v>
      </c>
      <c r="I2" s="20" t="s">
        <v>16</v>
      </c>
      <c r="J2" s="21" t="s">
        <v>17</v>
      </c>
      <c r="K2" s="22"/>
    </row>
    <row r="3" spans="1:11" s="4" customFormat="1" x14ac:dyDescent="0.3">
      <c r="A3" s="4" t="str">
        <f>IF(F3="","",$A$2)</f>
        <v>123 456 789</v>
      </c>
      <c r="B3" s="18" t="str">
        <f>IF(F3="","",$B$2)</f>
        <v xml:space="preserve">Jean </v>
      </c>
      <c r="C3" s="18" t="str">
        <f>IF(F3="","",$C$2)</f>
        <v>Tremblay</v>
      </c>
      <c r="D3" s="19">
        <f>IF(F3="","",$D$2)</f>
        <v>29254</v>
      </c>
      <c r="E3" s="19">
        <f>IF(F3="","",$E$2)</f>
        <v>40522</v>
      </c>
      <c r="F3" s="19" t="str">
        <f t="shared" ref="F3:F17" si="0">IF(ISERROR(IF(YEAR(F2)+1&lt;2025,"1/1/"&amp;YEAR(F2)+1,IF((F2)="","","")))=TRUE,"",IF(YEAR(F2)+1&lt;2025,"1/1/"&amp;YEAR(F2)+1,IF((F2)="","","")))</f>
        <v>1/1/2011</v>
      </c>
      <c r="G3" s="19" t="str">
        <f t="shared" ref="G3:G16" si="1">IF(ISERROR(IF(YEAR(G2)+1&lt;2025,"12/31/"&amp;YEAR(G2)+1,IF((G2)="","","")))=TRUE,"",IF(YEAR(G2)+1&lt;2025,"12/31/"&amp;YEAR(G2)+1,IF((G2)="","","")))</f>
        <v>12/31/2011</v>
      </c>
      <c r="H3" s="20">
        <v>120000</v>
      </c>
      <c r="I3" s="20">
        <v>200</v>
      </c>
      <c r="J3" s="21" t="s">
        <v>17</v>
      </c>
      <c r="K3" s="22" t="str">
        <f>IF(G3="","",IF(ISERR(IF(OR(H2&gt;H3,(H3-(H2/((G2-F2)/364)))/(H2/((G2-F2)/364))&gt;0.15),"Veuillez vérifier vos informations ou ajouter des commentaires dans la section « Rôle et remarques » pour expliquer cette augmentation significative.",""))=TRUE,"",IF(OR(H2&gt;H3,(H3-(H2/((G2-F2)/364)))/(H2/((G2-F2)/364))&gt;0.15),"Veuillez vérifier vos informations ou ajouter des commentaires dans la section « Rôle et remarques » pour expliquer cette augmentation significative.","")))</f>
        <v/>
      </c>
    </row>
    <row r="4" spans="1:11" s="4" customFormat="1" ht="15" customHeight="1" x14ac:dyDescent="0.3">
      <c r="A4" s="4" t="str">
        <f t="shared" ref="A4:A39" si="2">IF(F4="","",$A$2)</f>
        <v>123 456 789</v>
      </c>
      <c r="B4" s="18" t="str">
        <f t="shared" ref="B4:B39" si="3">IF(F4="","",$B$2)</f>
        <v xml:space="preserve">Jean </v>
      </c>
      <c r="C4" s="18" t="str">
        <f t="shared" ref="C4:C39" si="4">IF(F4="","",$C$2)</f>
        <v>Tremblay</v>
      </c>
      <c r="D4" s="19">
        <f t="shared" ref="D4:D39" si="5">IF(F4="","",$D$2)</f>
        <v>29254</v>
      </c>
      <c r="E4" s="19">
        <f t="shared" ref="E4:E39" si="6">IF(F4="","",$E$2)</f>
        <v>40522</v>
      </c>
      <c r="F4" s="19" t="str">
        <f t="shared" si="0"/>
        <v>1/1/2012</v>
      </c>
      <c r="G4" s="19" t="str">
        <f t="shared" si="1"/>
        <v>12/31/2012</v>
      </c>
      <c r="H4" s="20">
        <v>122400</v>
      </c>
      <c r="I4" s="20">
        <v>300</v>
      </c>
      <c r="J4" s="21" t="s">
        <v>17</v>
      </c>
      <c r="K4" s="22" t="str">
        <f>IF(G4="","",IF(ISERR(IF(OR(H3&gt;H4,(H4-(H3/((G3-F3)/364)))/(H3/((G3-F3)/364))&gt;0.15),"Veuillez vérifier vos informations ou ajouter des commentaires dans la section « Rôle et remarques » pour expliquer cette augmentation significative.",""))=TRUE,"",IF(OR(H3&gt;H4,(H4-(H3/((G3-F3)/364)))/(H3/((G3-F3)/364))&gt;0.15),"Veuillez vérifier vos informations ou ajouter des commentaires dans la section « Rôle et remarques » pour expliquer cette augmentation significative.","")))</f>
        <v/>
      </c>
    </row>
    <row r="5" spans="1:11" s="4" customFormat="1" x14ac:dyDescent="0.3">
      <c r="A5" s="4" t="str">
        <f t="shared" si="2"/>
        <v>123 456 789</v>
      </c>
      <c r="B5" s="18" t="str">
        <f t="shared" si="3"/>
        <v xml:space="preserve">Jean </v>
      </c>
      <c r="C5" s="18" t="str">
        <f t="shared" si="4"/>
        <v>Tremblay</v>
      </c>
      <c r="D5" s="19">
        <f t="shared" si="5"/>
        <v>29254</v>
      </c>
      <c r="E5" s="19">
        <f t="shared" si="6"/>
        <v>40522</v>
      </c>
      <c r="F5" s="19" t="str">
        <f t="shared" si="0"/>
        <v>1/1/2013</v>
      </c>
      <c r="G5" s="19" t="str">
        <f t="shared" si="1"/>
        <v>12/31/2013</v>
      </c>
      <c r="H5" s="20">
        <v>124848</v>
      </c>
      <c r="I5" s="20">
        <v>300</v>
      </c>
      <c r="J5" s="21" t="s">
        <v>17</v>
      </c>
      <c r="K5" s="22" t="str">
        <f t="shared" ref="K5:K35" si="7">IF(G5="","",IF(ISERR(IF(OR(H4&gt;H5,(H5-(H4/((G4-F4)/364)))/(H4/((G4-F4)/364))&gt;0.15),"Veuillez vérifier vos informations ou ajouter des commentaires dans la section « Rôle et remarques » pour expliquer cette augmentation significative.",""))=TRUE,"",IF(OR(H4&gt;H5,(H5-(H4/((G4-F4)/364)))/(H4/((G4-F4)/364))&gt;0.15),"Veuillez vérifier vos informations ou ajouter des commentaires dans la section « Rôle et remarques » pour expliquer cette augmentation significative.","")))</f>
        <v/>
      </c>
    </row>
    <row r="6" spans="1:11" s="4" customFormat="1" x14ac:dyDescent="0.3">
      <c r="A6" s="4" t="str">
        <f t="shared" si="2"/>
        <v>123 456 789</v>
      </c>
      <c r="B6" s="18" t="str">
        <f t="shared" si="3"/>
        <v xml:space="preserve">Jean </v>
      </c>
      <c r="C6" s="18" t="str">
        <f t="shared" si="4"/>
        <v>Tremblay</v>
      </c>
      <c r="D6" s="19">
        <f t="shared" si="5"/>
        <v>29254</v>
      </c>
      <c r="E6" s="19">
        <f t="shared" si="6"/>
        <v>40522</v>
      </c>
      <c r="F6" s="19" t="str">
        <f t="shared" si="0"/>
        <v>1/1/2014</v>
      </c>
      <c r="G6" s="19" t="str">
        <f t="shared" si="1"/>
        <v>12/31/2014</v>
      </c>
      <c r="H6" s="20">
        <v>127344.96000000001</v>
      </c>
      <c r="I6" s="20">
        <v>300</v>
      </c>
      <c r="J6" s="21" t="s">
        <v>17</v>
      </c>
      <c r="K6" s="22" t="str">
        <f t="shared" si="7"/>
        <v/>
      </c>
    </row>
    <row r="7" spans="1:11" s="4" customFormat="1" x14ac:dyDescent="0.3">
      <c r="A7" s="4" t="str">
        <f t="shared" si="2"/>
        <v>123 456 789</v>
      </c>
      <c r="B7" s="18" t="str">
        <f t="shared" si="3"/>
        <v xml:space="preserve">Jean </v>
      </c>
      <c r="C7" s="18" t="str">
        <f t="shared" si="4"/>
        <v>Tremblay</v>
      </c>
      <c r="D7" s="19">
        <f t="shared" si="5"/>
        <v>29254</v>
      </c>
      <c r="E7" s="19">
        <f t="shared" si="6"/>
        <v>40522</v>
      </c>
      <c r="F7" s="19" t="str">
        <f t="shared" si="0"/>
        <v>1/1/2015</v>
      </c>
      <c r="G7" s="19" t="str">
        <f t="shared" si="1"/>
        <v>12/31/2015</v>
      </c>
      <c r="H7" s="20">
        <v>129891.86</v>
      </c>
      <c r="I7" s="20">
        <v>300</v>
      </c>
      <c r="J7" s="21" t="s">
        <v>17</v>
      </c>
      <c r="K7" s="22" t="str">
        <f t="shared" si="7"/>
        <v/>
      </c>
    </row>
    <row r="8" spans="1:11" s="4" customFormat="1" x14ac:dyDescent="0.3">
      <c r="A8" s="4" t="str">
        <f t="shared" si="2"/>
        <v>123 456 789</v>
      </c>
      <c r="B8" s="18" t="str">
        <f t="shared" si="3"/>
        <v xml:space="preserve">Jean </v>
      </c>
      <c r="C8" s="18" t="str">
        <f t="shared" si="4"/>
        <v>Tremblay</v>
      </c>
      <c r="D8" s="19">
        <f t="shared" si="5"/>
        <v>29254</v>
      </c>
      <c r="E8" s="19">
        <f t="shared" si="6"/>
        <v>40522</v>
      </c>
      <c r="F8" s="19" t="str">
        <f t="shared" si="0"/>
        <v>1/1/2016</v>
      </c>
      <c r="G8" s="19" t="str">
        <f t="shared" si="1"/>
        <v>12/31/2016</v>
      </c>
      <c r="H8" s="20">
        <v>132489.70000000001</v>
      </c>
      <c r="I8" s="20">
        <v>300</v>
      </c>
      <c r="J8" s="21" t="s">
        <v>17</v>
      </c>
      <c r="K8" s="22" t="str">
        <f t="shared" si="7"/>
        <v/>
      </c>
    </row>
    <row r="9" spans="1:11" s="4" customFormat="1" x14ac:dyDescent="0.3">
      <c r="A9" s="4" t="str">
        <f t="shared" si="2"/>
        <v>123 456 789</v>
      </c>
      <c r="B9" s="18" t="str">
        <f t="shared" si="3"/>
        <v xml:space="preserve">Jean </v>
      </c>
      <c r="C9" s="18" t="str">
        <f t="shared" si="4"/>
        <v>Tremblay</v>
      </c>
      <c r="D9" s="19">
        <f t="shared" si="5"/>
        <v>29254</v>
      </c>
      <c r="E9" s="19">
        <f t="shared" si="6"/>
        <v>40522</v>
      </c>
      <c r="F9" s="19" t="str">
        <f>IF(ISERROR(IF(YEAR(F8)+1&lt;2025,"1/1/"&amp;YEAR(F8)+1,IF((F8)="","","")))=TRUE,"",IF(YEAR(F8)+1&lt;2025,"1/1/"&amp;YEAR(F8)+1,IF((F8)="","","")))</f>
        <v>1/1/2017</v>
      </c>
      <c r="G9" s="19" t="str">
        <f t="shared" si="1"/>
        <v>12/31/2017</v>
      </c>
      <c r="H9" s="20">
        <v>135139.49</v>
      </c>
      <c r="I9" s="20">
        <v>300</v>
      </c>
      <c r="J9" s="21" t="s">
        <v>17</v>
      </c>
      <c r="K9" s="22" t="str">
        <f t="shared" si="7"/>
        <v/>
      </c>
    </row>
    <row r="10" spans="1:11" s="4" customFormat="1" x14ac:dyDescent="0.3">
      <c r="A10" s="4" t="str">
        <f t="shared" si="2"/>
        <v>123 456 789</v>
      </c>
      <c r="B10" s="18" t="str">
        <f t="shared" si="3"/>
        <v xml:space="preserve">Jean </v>
      </c>
      <c r="C10" s="18" t="str">
        <f t="shared" si="4"/>
        <v>Tremblay</v>
      </c>
      <c r="D10" s="19">
        <f t="shared" si="5"/>
        <v>29254</v>
      </c>
      <c r="E10" s="19">
        <f t="shared" si="6"/>
        <v>40522</v>
      </c>
      <c r="F10" s="19" t="str">
        <f t="shared" si="0"/>
        <v>1/1/2018</v>
      </c>
      <c r="G10" s="19" t="str">
        <f t="shared" si="1"/>
        <v>12/31/2018</v>
      </c>
      <c r="H10" s="20">
        <v>137842.28</v>
      </c>
      <c r="I10" s="20">
        <v>300</v>
      </c>
      <c r="J10" s="21" t="s">
        <v>17</v>
      </c>
      <c r="K10" s="22" t="str">
        <f t="shared" si="7"/>
        <v/>
      </c>
    </row>
    <row r="11" spans="1:11" s="4" customFormat="1" x14ac:dyDescent="0.3">
      <c r="A11" s="4" t="str">
        <f t="shared" si="2"/>
        <v>123 456 789</v>
      </c>
      <c r="B11" s="18" t="str">
        <f t="shared" si="3"/>
        <v xml:space="preserve">Jean </v>
      </c>
      <c r="C11" s="18" t="str">
        <f t="shared" si="4"/>
        <v>Tremblay</v>
      </c>
      <c r="D11" s="19">
        <f t="shared" si="5"/>
        <v>29254</v>
      </c>
      <c r="E11" s="19">
        <f t="shared" si="6"/>
        <v>40522</v>
      </c>
      <c r="F11" s="19" t="str">
        <f t="shared" si="0"/>
        <v>1/1/2019</v>
      </c>
      <c r="G11" s="19" t="str">
        <f t="shared" si="1"/>
        <v>12/31/2019</v>
      </c>
      <c r="H11" s="20">
        <v>140599.13</v>
      </c>
      <c r="I11" s="20">
        <v>300</v>
      </c>
      <c r="J11" s="21" t="s">
        <v>17</v>
      </c>
      <c r="K11" s="22" t="str">
        <f t="shared" si="7"/>
        <v/>
      </c>
    </row>
    <row r="12" spans="1:11" s="4" customFormat="1" ht="13.5" customHeight="1" x14ac:dyDescent="0.3">
      <c r="A12" s="4" t="str">
        <f t="shared" si="2"/>
        <v>123 456 789</v>
      </c>
      <c r="B12" s="18" t="str">
        <f t="shared" si="3"/>
        <v xml:space="preserve">Jean </v>
      </c>
      <c r="C12" s="18" t="str">
        <f t="shared" si="4"/>
        <v>Tremblay</v>
      </c>
      <c r="D12" s="19">
        <f t="shared" si="5"/>
        <v>29254</v>
      </c>
      <c r="E12" s="19">
        <f t="shared" si="6"/>
        <v>40522</v>
      </c>
      <c r="F12" s="19" t="str">
        <f t="shared" si="0"/>
        <v>1/1/2020</v>
      </c>
      <c r="G12" s="19" t="str">
        <f t="shared" si="1"/>
        <v>12/31/2020</v>
      </c>
      <c r="H12" s="20">
        <v>190000</v>
      </c>
      <c r="I12" s="20">
        <v>450</v>
      </c>
      <c r="J12" s="21" t="s">
        <v>18</v>
      </c>
      <c r="K12" s="22" t="str">
        <f t="shared" si="7"/>
        <v>Veuillez vérifier vos informations ou ajouter des commentaires dans la section « Rôle et remarques » pour expliquer cette augmentation significative.</v>
      </c>
    </row>
    <row r="13" spans="1:11" s="4" customFormat="1" x14ac:dyDescent="0.3">
      <c r="A13" s="4" t="str">
        <f t="shared" si="2"/>
        <v>123 456 789</v>
      </c>
      <c r="B13" s="18" t="str">
        <f t="shared" si="3"/>
        <v xml:space="preserve">Jean </v>
      </c>
      <c r="C13" s="18" t="str">
        <f t="shared" si="4"/>
        <v>Tremblay</v>
      </c>
      <c r="D13" s="19">
        <f t="shared" si="5"/>
        <v>29254</v>
      </c>
      <c r="E13" s="19">
        <f t="shared" si="6"/>
        <v>40522</v>
      </c>
      <c r="F13" s="19" t="str">
        <f t="shared" si="0"/>
        <v>1/1/2021</v>
      </c>
      <c r="G13" s="19" t="str">
        <f t="shared" si="1"/>
        <v>12/31/2021</v>
      </c>
      <c r="H13" s="20">
        <v>193800</v>
      </c>
      <c r="I13" s="20">
        <v>450</v>
      </c>
      <c r="J13" s="21" t="s">
        <v>18</v>
      </c>
      <c r="K13" s="22" t="str">
        <f t="shared" si="7"/>
        <v/>
      </c>
    </row>
    <row r="14" spans="1:11" s="4" customFormat="1" x14ac:dyDescent="0.3">
      <c r="A14" s="4" t="str">
        <f t="shared" si="2"/>
        <v>123 456 789</v>
      </c>
      <c r="B14" s="18" t="str">
        <f t="shared" si="3"/>
        <v xml:space="preserve">Jean </v>
      </c>
      <c r="C14" s="18" t="str">
        <f t="shared" si="4"/>
        <v>Tremblay</v>
      </c>
      <c r="D14" s="19">
        <f t="shared" si="5"/>
        <v>29254</v>
      </c>
      <c r="E14" s="19">
        <f t="shared" si="6"/>
        <v>40522</v>
      </c>
      <c r="F14" s="19" t="str">
        <f t="shared" si="0"/>
        <v>1/1/2022</v>
      </c>
      <c r="G14" s="19" t="str">
        <f t="shared" si="1"/>
        <v>12/31/2022</v>
      </c>
      <c r="H14" s="20">
        <v>197676</v>
      </c>
      <c r="I14" s="20">
        <v>450</v>
      </c>
      <c r="J14" s="21" t="s">
        <v>18</v>
      </c>
      <c r="K14" s="22" t="str">
        <f t="shared" si="7"/>
        <v/>
      </c>
    </row>
    <row r="15" spans="1:11" s="4" customFormat="1" x14ac:dyDescent="0.3">
      <c r="A15" s="4" t="str">
        <f t="shared" si="2"/>
        <v>123 456 789</v>
      </c>
      <c r="B15" s="18" t="str">
        <f t="shared" si="3"/>
        <v xml:space="preserve">Jean </v>
      </c>
      <c r="C15" s="18" t="str">
        <f t="shared" si="4"/>
        <v>Tremblay</v>
      </c>
      <c r="D15" s="19">
        <f t="shared" si="5"/>
        <v>29254</v>
      </c>
      <c r="E15" s="19">
        <f t="shared" si="6"/>
        <v>40522</v>
      </c>
      <c r="F15" s="19" t="str">
        <f t="shared" si="0"/>
        <v>1/1/2023</v>
      </c>
      <c r="G15" s="19" t="str">
        <f t="shared" si="1"/>
        <v>12/31/2023</v>
      </c>
      <c r="H15" s="20">
        <v>200000</v>
      </c>
      <c r="I15" s="20">
        <v>450</v>
      </c>
      <c r="J15" s="21" t="s">
        <v>18</v>
      </c>
      <c r="K15" s="22" t="str">
        <f t="shared" si="7"/>
        <v/>
      </c>
    </row>
    <row r="16" spans="1:11" s="4" customFormat="1" x14ac:dyDescent="0.3">
      <c r="A16" s="4" t="str">
        <f t="shared" si="2"/>
        <v>123 456 789</v>
      </c>
      <c r="B16" s="18" t="str">
        <f t="shared" si="3"/>
        <v xml:space="preserve">Jean </v>
      </c>
      <c r="C16" s="18" t="str">
        <f t="shared" si="4"/>
        <v>Tremblay</v>
      </c>
      <c r="D16" s="19">
        <f t="shared" si="5"/>
        <v>29254</v>
      </c>
      <c r="E16" s="19">
        <f t="shared" si="6"/>
        <v>40522</v>
      </c>
      <c r="F16" s="19" t="str">
        <f t="shared" si="0"/>
        <v>1/1/2024</v>
      </c>
      <c r="G16" s="19" t="str">
        <f t="shared" si="1"/>
        <v>12/31/2024</v>
      </c>
      <c r="H16" s="20">
        <v>205662.11</v>
      </c>
      <c r="I16" s="20">
        <v>500</v>
      </c>
      <c r="J16" s="21" t="s">
        <v>18</v>
      </c>
      <c r="K16" s="22" t="str">
        <f t="shared" si="7"/>
        <v/>
      </c>
    </row>
    <row r="17" spans="1:11" s="4" customFormat="1" x14ac:dyDescent="0.3">
      <c r="A17" s="4" t="str">
        <f t="shared" si="2"/>
        <v/>
      </c>
      <c r="B17" s="18" t="str">
        <f t="shared" si="3"/>
        <v/>
      </c>
      <c r="C17" s="18" t="str">
        <f t="shared" si="4"/>
        <v/>
      </c>
      <c r="D17" s="19" t="str">
        <f t="shared" si="5"/>
        <v/>
      </c>
      <c r="E17" s="19" t="str">
        <f t="shared" si="6"/>
        <v/>
      </c>
      <c r="F17" s="19" t="str">
        <f t="shared" si="0"/>
        <v/>
      </c>
      <c r="G17" s="19" t="str">
        <f>IF(ISERROR(IF(YEAR(G16)+1&lt;2025,"12/31/"&amp;YEAR(G16)+1,IF((G16)="","","")))=TRUE,"",IF(YEAR(G16)+1&lt;2025,"12/31/"&amp;YEAR(G16)+1,IF((G16)="","","")))</f>
        <v/>
      </c>
      <c r="H17" s="23"/>
      <c r="I17" s="23"/>
      <c r="J17" s="23"/>
      <c r="K17" s="22" t="str">
        <f t="shared" si="7"/>
        <v/>
      </c>
    </row>
    <row r="18" spans="1:11" s="4" customFormat="1" x14ac:dyDescent="0.3">
      <c r="A18" s="4" t="str">
        <f t="shared" si="2"/>
        <v/>
      </c>
      <c r="B18" s="18" t="str">
        <f t="shared" si="3"/>
        <v/>
      </c>
      <c r="C18" s="18" t="str">
        <f t="shared" si="4"/>
        <v/>
      </c>
      <c r="D18" s="19" t="str">
        <f t="shared" si="5"/>
        <v/>
      </c>
      <c r="E18" s="19" t="str">
        <f t="shared" si="6"/>
        <v/>
      </c>
      <c r="F18" s="19" t="str">
        <f>IF(ISERROR(IF(YEAR(F17)+1&lt;2025,"1/1/"&amp;YEAR(F17)+1,IF((F17)="","","")))=TRUE,"",IF(YEAR(F17)+1&lt;2025,"1/1/"&amp;YEAR(F17)+1,IF((F17)="","","")))</f>
        <v/>
      </c>
      <c r="G18" s="19" t="str">
        <f>IF(ISERROR(IF(YEAR(G17)+1&lt;2025,"12/31/"&amp;YEAR(G17)+1,IF((G17)="","","")))=TRUE,"",IF(YEAR(G17)+1&lt;2025,"12/31/"&amp;YEAR(G17)+1,IF((G17)="","","")))</f>
        <v/>
      </c>
      <c r="H18" s="23"/>
      <c r="I18" s="23"/>
      <c r="J18" s="23"/>
      <c r="K18" s="22" t="str">
        <f t="shared" si="7"/>
        <v/>
      </c>
    </row>
    <row r="19" spans="1:11" s="4" customFormat="1" x14ac:dyDescent="0.3">
      <c r="A19" s="4" t="str">
        <f t="shared" si="2"/>
        <v/>
      </c>
      <c r="B19" s="18" t="str">
        <f t="shared" si="3"/>
        <v/>
      </c>
      <c r="C19" s="18" t="str">
        <f t="shared" si="4"/>
        <v/>
      </c>
      <c r="D19" s="19" t="str">
        <f t="shared" si="5"/>
        <v/>
      </c>
      <c r="E19" s="19" t="str">
        <f t="shared" si="6"/>
        <v/>
      </c>
      <c r="F19" s="19" t="str">
        <f t="shared" ref="F19:F26" si="8">IF(ISERROR(IF(YEAR(F18)+1&lt;2025,"1/1/"&amp;YEAR(F18)+1,IF((F18)="","","")))=TRUE,"",IF(YEAR(F18)+1&lt;2025,"1/1/"&amp;YEAR(F18)+1,IF((F18)="","","")))</f>
        <v/>
      </c>
      <c r="G19" s="19" t="str">
        <f t="shared" ref="G19:G26" si="9">IF(ISERROR(IF(YEAR(G18)+1&lt;2025,"12/31/"&amp;YEAR(G18)+1,IF((G18)="","","")))=TRUE,"",IF(YEAR(G18)+1&lt;2025,"12/31/"&amp;YEAR(G18)+1,IF((G18)="","","")))</f>
        <v/>
      </c>
      <c r="H19" s="23"/>
      <c r="I19" s="23"/>
      <c r="J19" s="23"/>
      <c r="K19" s="22" t="str">
        <f t="shared" si="7"/>
        <v/>
      </c>
    </row>
    <row r="20" spans="1:11" s="4" customFormat="1" x14ac:dyDescent="0.3">
      <c r="A20" s="4" t="str">
        <f t="shared" si="2"/>
        <v/>
      </c>
      <c r="B20" s="18" t="str">
        <f t="shared" si="3"/>
        <v/>
      </c>
      <c r="C20" s="18" t="str">
        <f t="shared" si="4"/>
        <v/>
      </c>
      <c r="D20" s="19" t="str">
        <f t="shared" si="5"/>
        <v/>
      </c>
      <c r="E20" s="19" t="str">
        <f t="shared" si="6"/>
        <v/>
      </c>
      <c r="F20" s="19" t="str">
        <f t="shared" si="8"/>
        <v/>
      </c>
      <c r="G20" s="19" t="str">
        <f t="shared" si="9"/>
        <v/>
      </c>
      <c r="H20" s="23"/>
      <c r="I20" s="23"/>
      <c r="J20" s="23"/>
      <c r="K20" s="22" t="str">
        <f t="shared" si="7"/>
        <v/>
      </c>
    </row>
    <row r="21" spans="1:11" s="4" customFormat="1" x14ac:dyDescent="0.3">
      <c r="A21" s="4" t="str">
        <f t="shared" si="2"/>
        <v/>
      </c>
      <c r="B21" s="18" t="str">
        <f t="shared" si="3"/>
        <v/>
      </c>
      <c r="C21" s="18" t="str">
        <f t="shared" si="4"/>
        <v/>
      </c>
      <c r="D21" s="19" t="str">
        <f t="shared" si="5"/>
        <v/>
      </c>
      <c r="E21" s="19" t="str">
        <f t="shared" si="6"/>
        <v/>
      </c>
      <c r="F21" s="19" t="str">
        <f t="shared" si="8"/>
        <v/>
      </c>
      <c r="G21" s="19" t="str">
        <f t="shared" si="9"/>
        <v/>
      </c>
      <c r="H21" s="23"/>
      <c r="I21" s="23"/>
      <c r="J21" s="23"/>
      <c r="K21" s="22" t="str">
        <f t="shared" si="7"/>
        <v/>
      </c>
    </row>
    <row r="22" spans="1:11" s="4" customFormat="1" x14ac:dyDescent="0.3">
      <c r="A22" s="4" t="str">
        <f t="shared" si="2"/>
        <v/>
      </c>
      <c r="B22" s="18" t="str">
        <f t="shared" si="3"/>
        <v/>
      </c>
      <c r="C22" s="18" t="str">
        <f t="shared" si="4"/>
        <v/>
      </c>
      <c r="D22" s="19" t="str">
        <f t="shared" si="5"/>
        <v/>
      </c>
      <c r="E22" s="19" t="str">
        <f t="shared" si="6"/>
        <v/>
      </c>
      <c r="F22" s="19" t="str">
        <f t="shared" si="8"/>
        <v/>
      </c>
      <c r="G22" s="19" t="str">
        <f t="shared" si="9"/>
        <v/>
      </c>
      <c r="H22" s="23"/>
      <c r="I22" s="23"/>
      <c r="J22" s="23"/>
      <c r="K22" s="22" t="str">
        <f t="shared" si="7"/>
        <v/>
      </c>
    </row>
    <row r="23" spans="1:11" s="4" customFormat="1" x14ac:dyDescent="0.3">
      <c r="A23" s="4" t="str">
        <f t="shared" si="2"/>
        <v/>
      </c>
      <c r="B23" s="18" t="str">
        <f t="shared" si="3"/>
        <v/>
      </c>
      <c r="C23" s="18" t="str">
        <f t="shared" si="4"/>
        <v/>
      </c>
      <c r="D23" s="19" t="str">
        <f t="shared" si="5"/>
        <v/>
      </c>
      <c r="E23" s="19" t="str">
        <f t="shared" si="6"/>
        <v/>
      </c>
      <c r="F23" s="19" t="str">
        <f t="shared" si="8"/>
        <v/>
      </c>
      <c r="G23" s="19" t="str">
        <f t="shared" si="9"/>
        <v/>
      </c>
      <c r="H23" s="23"/>
      <c r="I23" s="23"/>
      <c r="J23" s="23"/>
      <c r="K23" s="22" t="str">
        <f t="shared" si="7"/>
        <v/>
      </c>
    </row>
    <row r="24" spans="1:11" s="4" customFormat="1" x14ac:dyDescent="0.3">
      <c r="A24" s="4" t="str">
        <f t="shared" si="2"/>
        <v/>
      </c>
      <c r="B24" s="18" t="str">
        <f t="shared" si="3"/>
        <v/>
      </c>
      <c r="C24" s="18" t="str">
        <f t="shared" si="4"/>
        <v/>
      </c>
      <c r="D24" s="19" t="str">
        <f t="shared" si="5"/>
        <v/>
      </c>
      <c r="E24" s="19" t="str">
        <f t="shared" si="6"/>
        <v/>
      </c>
      <c r="F24" s="19" t="str">
        <f t="shared" si="8"/>
        <v/>
      </c>
      <c r="G24" s="19" t="str">
        <f t="shared" si="9"/>
        <v/>
      </c>
      <c r="H24" s="23"/>
      <c r="I24" s="23"/>
      <c r="J24" s="23"/>
      <c r="K24" s="22" t="str">
        <f t="shared" si="7"/>
        <v/>
      </c>
    </row>
    <row r="25" spans="1:11" s="4" customFormat="1" x14ac:dyDescent="0.3">
      <c r="A25" s="4" t="str">
        <f t="shared" si="2"/>
        <v/>
      </c>
      <c r="B25" s="18" t="str">
        <f t="shared" si="3"/>
        <v/>
      </c>
      <c r="C25" s="18" t="str">
        <f t="shared" si="4"/>
        <v/>
      </c>
      <c r="D25" s="19" t="str">
        <f t="shared" si="5"/>
        <v/>
      </c>
      <c r="E25" s="19" t="str">
        <f t="shared" si="6"/>
        <v/>
      </c>
      <c r="F25" s="19" t="str">
        <f t="shared" si="8"/>
        <v/>
      </c>
      <c r="G25" s="19" t="str">
        <f t="shared" si="9"/>
        <v/>
      </c>
      <c r="H25" s="23"/>
      <c r="I25" s="23"/>
      <c r="J25" s="23"/>
      <c r="K25" s="22" t="str">
        <f t="shared" si="7"/>
        <v/>
      </c>
    </row>
    <row r="26" spans="1:11" s="4" customFormat="1" x14ac:dyDescent="0.3">
      <c r="A26" s="4" t="str">
        <f t="shared" si="2"/>
        <v/>
      </c>
      <c r="B26" s="18" t="str">
        <f t="shared" si="3"/>
        <v/>
      </c>
      <c r="C26" s="18" t="str">
        <f t="shared" si="4"/>
        <v/>
      </c>
      <c r="D26" s="19" t="str">
        <f t="shared" si="5"/>
        <v/>
      </c>
      <c r="E26" s="19" t="str">
        <f t="shared" si="6"/>
        <v/>
      </c>
      <c r="F26" s="19" t="str">
        <f t="shared" si="8"/>
        <v/>
      </c>
      <c r="G26" s="19" t="str">
        <f t="shared" si="9"/>
        <v/>
      </c>
      <c r="H26" s="23"/>
      <c r="I26" s="23"/>
      <c r="J26" s="23"/>
      <c r="K26" s="22" t="str">
        <f t="shared" si="7"/>
        <v/>
      </c>
    </row>
    <row r="27" spans="1:11" s="4" customFormat="1" x14ac:dyDescent="0.3">
      <c r="A27" s="4" t="str">
        <f t="shared" si="2"/>
        <v/>
      </c>
      <c r="B27" s="18" t="str">
        <f t="shared" si="3"/>
        <v/>
      </c>
      <c r="C27" s="18" t="str">
        <f t="shared" si="4"/>
        <v/>
      </c>
      <c r="D27" s="19" t="str">
        <f t="shared" si="5"/>
        <v/>
      </c>
      <c r="E27" s="19" t="str">
        <f t="shared" si="6"/>
        <v/>
      </c>
      <c r="F27" s="19" t="str">
        <f t="shared" ref="F27:F34" si="10">IF(ISERROR(IF(YEAR(F26)+1&lt;2025,"1/1/"&amp;YEAR(F26)+1,IF((F26)="","","")))=TRUE,"",IF(YEAR(F26)+1&lt;2025,"1/1/"&amp;YEAR(F26)+1,IF((F26)="","","")))</f>
        <v/>
      </c>
      <c r="G27" s="19" t="str">
        <f t="shared" ref="G27:G34" si="11">IF(ISERROR(IF(YEAR(G26)+1&lt;2025,"12/31/"&amp;YEAR(G26)+1,IF((G26)="","","")))=TRUE,"",IF(YEAR(G26)+1&lt;2025,"12/31/"&amp;YEAR(G26)+1,IF((G26)="","","")))</f>
        <v/>
      </c>
      <c r="H27" s="23"/>
      <c r="I27" s="23"/>
      <c r="J27" s="23"/>
      <c r="K27" s="22" t="str">
        <f t="shared" si="7"/>
        <v/>
      </c>
    </row>
    <row r="28" spans="1:11" s="4" customFormat="1" x14ac:dyDescent="0.3">
      <c r="A28" s="4" t="str">
        <f t="shared" si="2"/>
        <v/>
      </c>
      <c r="B28" s="18" t="str">
        <f t="shared" si="3"/>
        <v/>
      </c>
      <c r="C28" s="18" t="str">
        <f t="shared" si="4"/>
        <v/>
      </c>
      <c r="D28" s="19" t="str">
        <f t="shared" si="5"/>
        <v/>
      </c>
      <c r="E28" s="19" t="str">
        <f t="shared" si="6"/>
        <v/>
      </c>
      <c r="F28" s="19" t="str">
        <f t="shared" si="10"/>
        <v/>
      </c>
      <c r="G28" s="19" t="str">
        <f t="shared" si="11"/>
        <v/>
      </c>
      <c r="H28" s="23"/>
      <c r="I28" s="23"/>
      <c r="J28" s="23"/>
      <c r="K28" s="22" t="str">
        <f t="shared" si="7"/>
        <v/>
      </c>
    </row>
    <row r="29" spans="1:11" s="4" customFormat="1" x14ac:dyDescent="0.3">
      <c r="A29" s="4" t="str">
        <f t="shared" si="2"/>
        <v/>
      </c>
      <c r="B29" s="18" t="str">
        <f t="shared" si="3"/>
        <v/>
      </c>
      <c r="C29" s="18" t="str">
        <f t="shared" si="4"/>
        <v/>
      </c>
      <c r="D29" s="19" t="str">
        <f t="shared" si="5"/>
        <v/>
      </c>
      <c r="E29" s="19" t="str">
        <f t="shared" si="6"/>
        <v/>
      </c>
      <c r="F29" s="19" t="str">
        <f t="shared" si="10"/>
        <v/>
      </c>
      <c r="G29" s="19" t="str">
        <f t="shared" si="11"/>
        <v/>
      </c>
      <c r="H29" s="24"/>
      <c r="I29" s="24"/>
      <c r="J29" s="24"/>
      <c r="K29" s="22" t="str">
        <f t="shared" si="7"/>
        <v/>
      </c>
    </row>
    <row r="30" spans="1:11" s="4" customFormat="1" x14ac:dyDescent="0.3">
      <c r="A30" s="4" t="str">
        <f t="shared" si="2"/>
        <v/>
      </c>
      <c r="B30" s="18" t="str">
        <f t="shared" si="3"/>
        <v/>
      </c>
      <c r="C30" s="18" t="str">
        <f t="shared" si="4"/>
        <v/>
      </c>
      <c r="D30" s="19" t="str">
        <f t="shared" si="5"/>
        <v/>
      </c>
      <c r="E30" s="19" t="str">
        <f t="shared" si="6"/>
        <v/>
      </c>
      <c r="F30" s="19" t="str">
        <f t="shared" si="10"/>
        <v/>
      </c>
      <c r="G30" s="19" t="str">
        <f t="shared" si="11"/>
        <v/>
      </c>
      <c r="H30" s="24"/>
      <c r="I30" s="24"/>
      <c r="J30" s="24"/>
      <c r="K30" s="22" t="str">
        <f t="shared" si="7"/>
        <v/>
      </c>
    </row>
    <row r="31" spans="1:11" s="4" customFormat="1" x14ac:dyDescent="0.3">
      <c r="A31" s="4" t="str">
        <f t="shared" si="2"/>
        <v/>
      </c>
      <c r="B31" s="18" t="str">
        <f t="shared" si="3"/>
        <v/>
      </c>
      <c r="C31" s="18" t="str">
        <f t="shared" si="4"/>
        <v/>
      </c>
      <c r="D31" s="19" t="str">
        <f t="shared" si="5"/>
        <v/>
      </c>
      <c r="E31" s="19" t="str">
        <f t="shared" si="6"/>
        <v/>
      </c>
      <c r="F31" s="19" t="str">
        <f t="shared" si="10"/>
        <v/>
      </c>
      <c r="G31" s="19" t="str">
        <f t="shared" si="11"/>
        <v/>
      </c>
      <c r="H31" s="24"/>
      <c r="I31" s="24"/>
      <c r="J31" s="24"/>
      <c r="K31" s="22" t="str">
        <f t="shared" si="7"/>
        <v/>
      </c>
    </row>
    <row r="32" spans="1:11" s="4" customFormat="1" x14ac:dyDescent="0.3">
      <c r="A32" s="4" t="str">
        <f t="shared" si="2"/>
        <v/>
      </c>
      <c r="B32" s="18" t="str">
        <f t="shared" si="3"/>
        <v/>
      </c>
      <c r="C32" s="18" t="str">
        <f t="shared" si="4"/>
        <v/>
      </c>
      <c r="D32" s="19" t="str">
        <f t="shared" si="5"/>
        <v/>
      </c>
      <c r="E32" s="19" t="str">
        <f t="shared" si="6"/>
        <v/>
      </c>
      <c r="F32" s="19" t="str">
        <f t="shared" si="10"/>
        <v/>
      </c>
      <c r="G32" s="19" t="str">
        <f t="shared" si="11"/>
        <v/>
      </c>
      <c r="H32" s="24"/>
      <c r="I32" s="24"/>
      <c r="J32" s="24"/>
      <c r="K32" s="22" t="str">
        <f t="shared" si="7"/>
        <v/>
      </c>
    </row>
    <row r="33" spans="1:11" s="4" customFormat="1" x14ac:dyDescent="0.3">
      <c r="A33" s="4" t="str">
        <f t="shared" si="2"/>
        <v/>
      </c>
      <c r="B33" s="18" t="str">
        <f t="shared" si="3"/>
        <v/>
      </c>
      <c r="C33" s="18" t="str">
        <f t="shared" si="4"/>
        <v/>
      </c>
      <c r="D33" s="19" t="str">
        <f t="shared" si="5"/>
        <v/>
      </c>
      <c r="E33" s="19" t="str">
        <f t="shared" si="6"/>
        <v/>
      </c>
      <c r="F33" s="19" t="str">
        <f t="shared" si="10"/>
        <v/>
      </c>
      <c r="G33" s="19" t="str">
        <f t="shared" si="11"/>
        <v/>
      </c>
      <c r="H33" s="24"/>
      <c r="I33" s="24"/>
      <c r="J33" s="24"/>
      <c r="K33" s="22" t="str">
        <f t="shared" si="7"/>
        <v/>
      </c>
    </row>
    <row r="34" spans="1:11" s="4" customFormat="1" x14ac:dyDescent="0.3">
      <c r="A34" s="4" t="str">
        <f t="shared" si="2"/>
        <v/>
      </c>
      <c r="B34" s="18" t="str">
        <f t="shared" si="3"/>
        <v/>
      </c>
      <c r="C34" s="18" t="str">
        <f t="shared" si="4"/>
        <v/>
      </c>
      <c r="D34" s="19" t="str">
        <f t="shared" si="5"/>
        <v/>
      </c>
      <c r="E34" s="19" t="str">
        <f t="shared" si="6"/>
        <v/>
      </c>
      <c r="F34" s="19" t="str">
        <f t="shared" si="10"/>
        <v/>
      </c>
      <c r="G34" s="19" t="str">
        <f t="shared" si="11"/>
        <v/>
      </c>
      <c r="H34" s="24"/>
      <c r="I34" s="24"/>
      <c r="J34" s="24"/>
      <c r="K34" s="22" t="str">
        <f t="shared" si="7"/>
        <v/>
      </c>
    </row>
    <row r="35" spans="1:11" s="4" customFormat="1" x14ac:dyDescent="0.3">
      <c r="A35" s="4" t="str">
        <f t="shared" si="2"/>
        <v/>
      </c>
      <c r="B35" s="18" t="str">
        <f t="shared" si="3"/>
        <v/>
      </c>
      <c r="C35" s="18" t="str">
        <f t="shared" si="4"/>
        <v/>
      </c>
      <c r="D35" s="19" t="str">
        <f t="shared" si="5"/>
        <v/>
      </c>
      <c r="E35" s="19" t="str">
        <f t="shared" si="6"/>
        <v/>
      </c>
      <c r="F35" s="19" t="str">
        <f t="shared" ref="F35:F39" si="12">IF(ISERROR(IF(YEAR(F34)+1&lt;2025,"1/1/"&amp;YEAR(F34)+1,IF((F34)="","","")))=TRUE,"",IF(YEAR(F34)+1&lt;2025,"1/1/"&amp;YEAR(F34)+1,IF((F34)="","","")))</f>
        <v/>
      </c>
      <c r="G35" s="19" t="str">
        <f t="shared" ref="G35:G39" si="13">IF(ISERROR(IF(YEAR(G34)+1&lt;2025,"12/31/"&amp;YEAR(G34)+1,IF((G34)="","","")))=TRUE,"",IF(YEAR(G34)+1&lt;2025,"12/31/"&amp;YEAR(G34)+1,IF((G34)="","","")))</f>
        <v/>
      </c>
      <c r="H35" s="24"/>
      <c r="I35" s="24"/>
      <c r="J35" s="24"/>
      <c r="K35" s="22" t="str">
        <f t="shared" si="7"/>
        <v/>
      </c>
    </row>
    <row r="36" spans="1:11" s="4" customFormat="1" x14ac:dyDescent="0.3">
      <c r="A36" s="4" t="str">
        <f t="shared" si="2"/>
        <v/>
      </c>
      <c r="B36" s="18" t="str">
        <f t="shared" si="3"/>
        <v/>
      </c>
      <c r="C36" s="18" t="str">
        <f t="shared" si="4"/>
        <v/>
      </c>
      <c r="D36" s="19" t="str">
        <f t="shared" si="5"/>
        <v/>
      </c>
      <c r="E36" s="19" t="str">
        <f t="shared" si="6"/>
        <v/>
      </c>
      <c r="F36" s="19" t="str">
        <f t="shared" si="12"/>
        <v/>
      </c>
      <c r="G36" s="19" t="str">
        <f t="shared" si="13"/>
        <v/>
      </c>
      <c r="K36" s="22" t="str">
        <f t="shared" ref="K36:K39" si="14">IF(G36="","",IF(ISERR(IF(OR(H35&gt;H36,(H36-(H35/((G35-F35)/364)))/(H35/((G35-F35)/364))&gt;0.15),"Please double check your input or provide comments in Role &amp; Notes to explain significant increase.",""))=TRUE,"",IF(OR(H35&gt;H36,(H36-(H35/((G35-F35)/364)))/(H35/((G35-F35)/364))&gt;0.15),"Please double check your input or provide comments in Role &amp; Notes to explain significant increase.","")))</f>
        <v/>
      </c>
    </row>
    <row r="37" spans="1:11" s="4" customFormat="1" x14ac:dyDescent="0.3">
      <c r="A37" s="4" t="str">
        <f t="shared" si="2"/>
        <v/>
      </c>
      <c r="B37" s="18" t="str">
        <f t="shared" si="3"/>
        <v/>
      </c>
      <c r="C37" s="18" t="str">
        <f t="shared" si="4"/>
        <v/>
      </c>
      <c r="D37" s="19" t="str">
        <f t="shared" si="5"/>
        <v/>
      </c>
      <c r="E37" s="19" t="str">
        <f t="shared" si="6"/>
        <v/>
      </c>
      <c r="F37" s="19" t="str">
        <f t="shared" si="12"/>
        <v/>
      </c>
      <c r="G37" s="19" t="str">
        <f t="shared" si="13"/>
        <v/>
      </c>
      <c r="K37" s="22" t="str">
        <f t="shared" si="14"/>
        <v/>
      </c>
    </row>
    <row r="38" spans="1:11" s="4" customFormat="1" x14ac:dyDescent="0.3">
      <c r="A38" s="4" t="str">
        <f t="shared" si="2"/>
        <v/>
      </c>
      <c r="B38" s="18" t="str">
        <f t="shared" si="3"/>
        <v/>
      </c>
      <c r="C38" s="18" t="str">
        <f t="shared" si="4"/>
        <v/>
      </c>
      <c r="D38" s="19" t="str">
        <f t="shared" si="5"/>
        <v/>
      </c>
      <c r="E38" s="19" t="str">
        <f t="shared" si="6"/>
        <v/>
      </c>
      <c r="F38" s="19" t="str">
        <f t="shared" si="12"/>
        <v/>
      </c>
      <c r="G38" s="19" t="str">
        <f t="shared" si="13"/>
        <v/>
      </c>
      <c r="K38" s="22" t="str">
        <f t="shared" si="14"/>
        <v/>
      </c>
    </row>
    <row r="39" spans="1:11" s="4" customFormat="1" x14ac:dyDescent="0.3">
      <c r="A39" s="4" t="str">
        <f t="shared" si="2"/>
        <v/>
      </c>
      <c r="B39" s="18" t="str">
        <f t="shared" si="3"/>
        <v/>
      </c>
      <c r="C39" s="18" t="str">
        <f t="shared" si="4"/>
        <v/>
      </c>
      <c r="D39" s="19" t="str">
        <f t="shared" si="5"/>
        <v/>
      </c>
      <c r="E39" s="19" t="str">
        <f t="shared" si="6"/>
        <v/>
      </c>
      <c r="F39" s="19" t="str">
        <f t="shared" si="12"/>
        <v/>
      </c>
      <c r="G39" s="19" t="str">
        <f t="shared" si="13"/>
        <v/>
      </c>
      <c r="K39" s="22" t="str">
        <f t="shared" si="14"/>
        <v/>
      </c>
    </row>
    <row r="40" spans="1:11" s="4" customFormat="1" x14ac:dyDescent="0.3">
      <c r="B40" s="18"/>
      <c r="C40" s="18"/>
      <c r="D40" s="19"/>
      <c r="E40" s="19"/>
      <c r="F40" s="18"/>
      <c r="G40" s="18"/>
    </row>
    <row r="41" spans="1:11" s="4" customFormat="1" x14ac:dyDescent="0.3">
      <c r="B41" s="18"/>
      <c r="C41" s="18"/>
      <c r="D41" s="19"/>
      <c r="E41" s="19"/>
      <c r="F41" s="18"/>
      <c r="G41" s="18"/>
    </row>
    <row r="42" spans="1:11" s="4" customFormat="1" x14ac:dyDescent="0.3">
      <c r="B42" s="18"/>
      <c r="C42" s="18"/>
      <c r="D42" s="18"/>
      <c r="E42" s="18"/>
      <c r="F42" s="18"/>
      <c r="G42" s="18"/>
    </row>
    <row r="43" spans="1:11" s="4" customFormat="1" x14ac:dyDescent="0.3">
      <c r="B43" s="18"/>
      <c r="C43" s="18"/>
      <c r="D43" s="18"/>
      <c r="E43" s="18"/>
      <c r="F43" s="18"/>
      <c r="G43" s="18"/>
    </row>
    <row r="44" spans="1:11" s="4" customFormat="1" x14ac:dyDescent="0.3">
      <c r="B44" s="18"/>
      <c r="C44" s="18"/>
      <c r="D44" s="18"/>
      <c r="E44" s="18"/>
      <c r="F44" s="18"/>
      <c r="G44" s="18"/>
    </row>
    <row r="45" spans="1:11" s="4" customFormat="1" x14ac:dyDescent="0.3">
      <c r="B45" s="18"/>
      <c r="C45" s="18"/>
      <c r="D45" s="18"/>
      <c r="E45" s="18"/>
      <c r="F45" s="18"/>
      <c r="G45" s="18"/>
    </row>
    <row r="46" spans="1:11" s="4" customFormat="1" x14ac:dyDescent="0.3">
      <c r="B46" s="18"/>
      <c r="C46" s="18"/>
      <c r="D46" s="18"/>
      <c r="E46" s="18"/>
      <c r="F46" s="18"/>
      <c r="G46" s="18"/>
    </row>
    <row r="47" spans="1:11" s="4" customFormat="1" x14ac:dyDescent="0.3">
      <c r="B47" s="18"/>
      <c r="C47" s="18"/>
      <c r="D47" s="18"/>
      <c r="E47" s="18"/>
      <c r="F47" s="18"/>
      <c r="G47" s="18"/>
    </row>
    <row r="48" spans="1:11" s="4" customFormat="1" x14ac:dyDescent="0.3">
      <c r="B48" s="18"/>
      <c r="C48" s="18"/>
      <c r="D48" s="18"/>
      <c r="E48" s="18"/>
      <c r="F48" s="18"/>
      <c r="G48" s="18"/>
    </row>
    <row r="49" spans="2:7" s="4" customFormat="1" x14ac:dyDescent="0.3">
      <c r="B49" s="18"/>
      <c r="C49" s="18"/>
      <c r="D49" s="18"/>
      <c r="E49" s="18"/>
      <c r="F49" s="18"/>
      <c r="G49" s="18"/>
    </row>
    <row r="50" spans="2:7" s="4" customFormat="1" x14ac:dyDescent="0.3">
      <c r="B50" s="18"/>
      <c r="C50" s="18"/>
      <c r="D50" s="18"/>
      <c r="E50" s="18"/>
      <c r="F50" s="18"/>
      <c r="G50" s="18"/>
    </row>
    <row r="51" spans="2:7" s="4" customFormat="1" x14ac:dyDescent="0.3">
      <c r="B51" s="18"/>
      <c r="C51" s="18"/>
      <c r="D51" s="18"/>
      <c r="E51" s="18"/>
      <c r="F51" s="18"/>
      <c r="G51" s="18"/>
    </row>
    <row r="52" spans="2:7" s="4" customFormat="1" x14ac:dyDescent="0.3">
      <c r="B52" s="18"/>
      <c r="C52" s="18"/>
      <c r="D52" s="18"/>
      <c r="E52" s="18"/>
      <c r="F52" s="18"/>
      <c r="G52" s="18"/>
    </row>
    <row r="53" spans="2:7" s="4" customFormat="1" x14ac:dyDescent="0.3">
      <c r="B53" s="18"/>
      <c r="C53" s="18"/>
      <c r="D53" s="18"/>
      <c r="E53" s="18"/>
      <c r="F53" s="18"/>
      <c r="G53" s="18"/>
    </row>
    <row r="54" spans="2:7" s="4" customFormat="1" x14ac:dyDescent="0.3">
      <c r="B54" s="18"/>
      <c r="C54" s="18"/>
      <c r="D54" s="18"/>
      <c r="E54" s="18"/>
      <c r="F54" s="18"/>
      <c r="G54" s="18"/>
    </row>
    <row r="55" spans="2:7" s="4" customFormat="1" x14ac:dyDescent="0.3">
      <c r="B55" s="18"/>
      <c r="C55" s="18"/>
      <c r="D55" s="18"/>
      <c r="E55" s="18"/>
      <c r="F55" s="18"/>
      <c r="G55" s="18"/>
    </row>
    <row r="56" spans="2:7" s="4" customFormat="1" x14ac:dyDescent="0.3">
      <c r="B56" s="18"/>
      <c r="C56" s="18"/>
      <c r="D56" s="18"/>
      <c r="E56" s="18"/>
      <c r="F56" s="18"/>
      <c r="G56" s="18"/>
    </row>
    <row r="57" spans="2:7" s="4" customFormat="1" x14ac:dyDescent="0.3">
      <c r="B57" s="18"/>
      <c r="C57" s="18"/>
      <c r="D57" s="18"/>
      <c r="E57" s="18"/>
      <c r="F57" s="18"/>
      <c r="G57" s="18"/>
    </row>
    <row r="58" spans="2:7" s="4" customFormat="1" x14ac:dyDescent="0.3">
      <c r="B58" s="18"/>
      <c r="C58" s="18"/>
      <c r="D58" s="18"/>
      <c r="E58" s="18"/>
      <c r="F58" s="18"/>
      <c r="G58" s="18"/>
    </row>
    <row r="59" spans="2:7" s="4" customFormat="1" x14ac:dyDescent="0.3">
      <c r="B59" s="18"/>
      <c r="C59" s="18"/>
      <c r="D59" s="18"/>
      <c r="E59" s="18"/>
      <c r="F59" s="18"/>
      <c r="G59" s="18"/>
    </row>
    <row r="60" spans="2:7" s="4" customFormat="1" x14ac:dyDescent="0.3">
      <c r="B60" s="18"/>
      <c r="C60" s="18"/>
      <c r="D60" s="18"/>
      <c r="E60" s="18"/>
      <c r="F60" s="18"/>
      <c r="G60" s="18"/>
    </row>
    <row r="61" spans="2:7" s="4" customFormat="1" x14ac:dyDescent="0.3">
      <c r="B61" s="18"/>
      <c r="C61" s="18"/>
      <c r="D61" s="18"/>
      <c r="E61" s="18"/>
      <c r="F61" s="18"/>
      <c r="G61" s="18"/>
    </row>
    <row r="62" spans="2:7" s="4" customFormat="1" x14ac:dyDescent="0.3">
      <c r="B62" s="18"/>
      <c r="C62" s="18"/>
      <c r="D62" s="18"/>
      <c r="E62" s="18"/>
      <c r="F62" s="18"/>
      <c r="G62" s="18"/>
    </row>
    <row r="63" spans="2:7" s="4" customFormat="1" x14ac:dyDescent="0.3">
      <c r="B63" s="18"/>
      <c r="C63" s="18"/>
      <c r="D63" s="18"/>
      <c r="E63" s="18"/>
      <c r="F63" s="18"/>
      <c r="G63" s="18"/>
    </row>
    <row r="64" spans="2:7" s="4" customFormat="1" x14ac:dyDescent="0.3">
      <c r="B64" s="18"/>
      <c r="C64" s="18"/>
      <c r="D64" s="18"/>
      <c r="E64" s="18"/>
      <c r="F64" s="18"/>
      <c r="G64" s="18"/>
    </row>
    <row r="65" spans="2:7" s="4" customFormat="1" x14ac:dyDescent="0.3">
      <c r="B65" s="18"/>
      <c r="C65" s="18"/>
      <c r="D65" s="18"/>
      <c r="E65" s="18"/>
      <c r="F65" s="18"/>
      <c r="G65" s="18"/>
    </row>
    <row r="66" spans="2:7" s="4" customFormat="1" x14ac:dyDescent="0.3">
      <c r="B66" s="18"/>
      <c r="C66" s="18"/>
      <c r="D66" s="18"/>
      <c r="E66" s="18"/>
      <c r="F66" s="18"/>
      <c r="G66" s="18"/>
    </row>
    <row r="67" spans="2:7" s="4" customFormat="1" x14ac:dyDescent="0.3">
      <c r="B67" s="18"/>
      <c r="C67" s="18"/>
      <c r="D67" s="18"/>
      <c r="E67" s="18"/>
      <c r="F67" s="18"/>
      <c r="G67" s="18"/>
    </row>
    <row r="68" spans="2:7" s="4" customFormat="1" x14ac:dyDescent="0.3">
      <c r="B68" s="18"/>
      <c r="C68" s="18"/>
      <c r="D68" s="18"/>
      <c r="E68" s="18"/>
      <c r="F68" s="18"/>
      <c r="G68" s="18"/>
    </row>
    <row r="69" spans="2:7" s="4" customFormat="1" x14ac:dyDescent="0.3">
      <c r="B69" s="18"/>
      <c r="C69" s="18"/>
      <c r="D69" s="18"/>
      <c r="E69" s="18"/>
      <c r="F69" s="18"/>
      <c r="G69" s="18"/>
    </row>
    <row r="70" spans="2:7" s="4" customFormat="1" x14ac:dyDescent="0.3">
      <c r="B70" s="18"/>
      <c r="C70" s="18"/>
      <c r="D70" s="18"/>
      <c r="E70" s="18"/>
      <c r="F70" s="18"/>
      <c r="G70" s="18"/>
    </row>
    <row r="71" spans="2:7" s="4" customFormat="1" x14ac:dyDescent="0.3">
      <c r="B71" s="18"/>
      <c r="C71" s="18"/>
      <c r="D71" s="18"/>
      <c r="E71" s="18"/>
      <c r="F71" s="18"/>
      <c r="G71" s="18"/>
    </row>
    <row r="72" spans="2:7" s="4" customFormat="1" x14ac:dyDescent="0.3">
      <c r="B72" s="18"/>
      <c r="C72" s="18"/>
      <c r="D72" s="18"/>
      <c r="E72" s="18"/>
      <c r="F72" s="18"/>
      <c r="G72" s="18"/>
    </row>
    <row r="73" spans="2:7" s="4" customFormat="1" x14ac:dyDescent="0.3">
      <c r="B73" s="18"/>
      <c r="C73" s="18"/>
      <c r="D73" s="18"/>
      <c r="E73" s="18"/>
      <c r="F73" s="18"/>
      <c r="G73" s="18"/>
    </row>
    <row r="74" spans="2:7" s="4" customFormat="1" x14ac:dyDescent="0.3">
      <c r="B74" s="18"/>
      <c r="C74" s="18"/>
      <c r="D74" s="18"/>
      <c r="E74" s="18"/>
      <c r="F74" s="18"/>
      <c r="G74" s="18"/>
    </row>
    <row r="75" spans="2:7" s="4" customFormat="1" x14ac:dyDescent="0.3">
      <c r="B75" s="18"/>
      <c r="C75" s="18"/>
      <c r="D75" s="18"/>
      <c r="E75" s="18"/>
      <c r="F75" s="18"/>
      <c r="G75" s="18"/>
    </row>
    <row r="76" spans="2:7" s="4" customFormat="1" x14ac:dyDescent="0.3">
      <c r="B76" s="18"/>
      <c r="C76" s="18"/>
      <c r="D76" s="18"/>
      <c r="E76" s="18"/>
      <c r="F76" s="18"/>
      <c r="G76" s="18"/>
    </row>
    <row r="77" spans="2:7" s="4" customFormat="1" x14ac:dyDescent="0.3">
      <c r="B77" s="18"/>
      <c r="C77" s="18"/>
      <c r="D77" s="18"/>
      <c r="E77" s="18"/>
      <c r="F77" s="18"/>
      <c r="G77" s="18"/>
    </row>
    <row r="78" spans="2:7" s="4" customFormat="1" x14ac:dyDescent="0.3">
      <c r="B78" s="18"/>
      <c r="C78" s="18"/>
      <c r="D78" s="18"/>
      <c r="E78" s="18"/>
      <c r="F78" s="18"/>
      <c r="G78" s="18"/>
    </row>
    <row r="79" spans="2:7" s="4" customFormat="1" x14ac:dyDescent="0.3">
      <c r="B79" s="18"/>
      <c r="C79" s="18"/>
      <c r="D79" s="18"/>
      <c r="E79" s="18"/>
      <c r="F79" s="18"/>
      <c r="G79" s="18"/>
    </row>
    <row r="80" spans="2:7" s="4" customFormat="1" x14ac:dyDescent="0.3">
      <c r="B80" s="18"/>
      <c r="C80" s="18"/>
      <c r="D80" s="18"/>
      <c r="E80" s="18"/>
      <c r="F80" s="18"/>
      <c r="G80" s="18"/>
    </row>
    <row r="81" spans="2:7" s="4" customFormat="1" x14ac:dyDescent="0.3">
      <c r="B81" s="18"/>
      <c r="C81" s="18"/>
      <c r="D81" s="18"/>
      <c r="E81" s="18"/>
      <c r="F81" s="18"/>
      <c r="G81" s="18"/>
    </row>
    <row r="82" spans="2:7" s="4" customFormat="1" x14ac:dyDescent="0.3">
      <c r="B82" s="18"/>
      <c r="C82" s="18"/>
      <c r="D82" s="18"/>
      <c r="E82" s="18"/>
      <c r="F82" s="18"/>
      <c r="G82" s="18"/>
    </row>
    <row r="83" spans="2:7" s="4" customFormat="1" x14ac:dyDescent="0.3">
      <c r="B83" s="18"/>
      <c r="C83" s="18"/>
      <c r="D83" s="18"/>
      <c r="E83" s="18"/>
      <c r="F83" s="18"/>
      <c r="G83" s="18"/>
    </row>
    <row r="84" spans="2:7" s="4" customFormat="1" x14ac:dyDescent="0.3">
      <c r="B84" s="18"/>
      <c r="C84" s="18"/>
      <c r="D84" s="18"/>
      <c r="E84" s="18"/>
      <c r="F84" s="18"/>
      <c r="G84" s="18"/>
    </row>
    <row r="85" spans="2:7" s="4" customFormat="1" x14ac:dyDescent="0.3">
      <c r="B85" s="18"/>
      <c r="C85" s="18"/>
      <c r="D85" s="18"/>
      <c r="E85" s="18"/>
      <c r="F85" s="18"/>
      <c r="G85" s="18"/>
    </row>
    <row r="86" spans="2:7" s="4" customFormat="1" x14ac:dyDescent="0.3">
      <c r="B86" s="18"/>
      <c r="C86" s="18"/>
      <c r="D86" s="18"/>
      <c r="E86" s="18"/>
      <c r="F86" s="18"/>
      <c r="G86" s="18"/>
    </row>
    <row r="87" spans="2:7" s="4" customFormat="1" x14ac:dyDescent="0.3">
      <c r="B87" s="18"/>
      <c r="C87" s="18"/>
      <c r="D87" s="18"/>
      <c r="E87" s="18"/>
      <c r="F87" s="18"/>
      <c r="G87" s="18"/>
    </row>
    <row r="88" spans="2:7" s="4" customFormat="1" x14ac:dyDescent="0.3">
      <c r="B88" s="18"/>
      <c r="C88" s="18"/>
      <c r="D88" s="18"/>
      <c r="E88" s="18"/>
      <c r="F88" s="18"/>
      <c r="G88" s="18"/>
    </row>
    <row r="89" spans="2:7" s="4" customFormat="1" x14ac:dyDescent="0.3">
      <c r="B89" s="18"/>
      <c r="C89" s="18"/>
      <c r="D89" s="18"/>
      <c r="E89" s="18"/>
      <c r="F89" s="18"/>
      <c r="G89" s="18"/>
    </row>
    <row r="90" spans="2:7" s="4" customFormat="1" x14ac:dyDescent="0.3">
      <c r="B90" s="18"/>
      <c r="C90" s="18"/>
      <c r="D90" s="18"/>
      <c r="E90" s="18"/>
      <c r="F90" s="18"/>
      <c r="G90" s="18"/>
    </row>
    <row r="91" spans="2:7" s="4" customFormat="1" x14ac:dyDescent="0.3">
      <c r="B91" s="18"/>
      <c r="C91" s="18"/>
      <c r="D91" s="18"/>
      <c r="E91" s="18"/>
      <c r="F91" s="18"/>
      <c r="G91" s="18"/>
    </row>
    <row r="92" spans="2:7" s="4" customFormat="1" x14ac:dyDescent="0.3">
      <c r="B92" s="18"/>
      <c r="C92" s="18"/>
      <c r="D92" s="18"/>
      <c r="E92" s="18"/>
      <c r="F92" s="18"/>
      <c r="G92" s="18"/>
    </row>
    <row r="93" spans="2:7" s="4" customFormat="1" x14ac:dyDescent="0.3">
      <c r="B93" s="18"/>
      <c r="C93" s="18"/>
      <c r="D93" s="18"/>
      <c r="E93" s="18"/>
      <c r="F93" s="18"/>
      <c r="G93" s="18"/>
    </row>
    <row r="94" spans="2:7" s="4" customFormat="1" x14ac:dyDescent="0.3">
      <c r="B94" s="18"/>
      <c r="C94" s="18"/>
      <c r="D94" s="18"/>
      <c r="E94" s="18"/>
      <c r="F94" s="18"/>
      <c r="G94" s="18"/>
    </row>
    <row r="95" spans="2:7" s="4" customFormat="1" x14ac:dyDescent="0.3">
      <c r="B95" s="18"/>
      <c r="C95" s="18"/>
      <c r="D95" s="18"/>
      <c r="E95" s="18"/>
      <c r="F95" s="18"/>
      <c r="G95" s="18"/>
    </row>
    <row r="96" spans="2:7" s="4" customFormat="1" x14ac:dyDescent="0.3">
      <c r="B96" s="18"/>
      <c r="C96" s="18"/>
      <c r="D96" s="18"/>
      <c r="E96" s="18"/>
      <c r="F96" s="18"/>
      <c r="G96" s="18"/>
    </row>
    <row r="97" spans="2:7" s="4" customFormat="1" x14ac:dyDescent="0.3">
      <c r="B97" s="18"/>
      <c r="C97" s="18"/>
      <c r="D97" s="18"/>
      <c r="E97" s="18"/>
      <c r="F97" s="18"/>
      <c r="G97" s="18"/>
    </row>
    <row r="98" spans="2:7" s="4" customFormat="1" x14ac:dyDescent="0.3">
      <c r="B98" s="18"/>
      <c r="C98" s="18"/>
      <c r="D98" s="18"/>
      <c r="E98" s="18"/>
      <c r="F98" s="18"/>
      <c r="G98" s="18"/>
    </row>
    <row r="99" spans="2:7" s="4" customFormat="1" x14ac:dyDescent="0.3">
      <c r="B99" s="18"/>
      <c r="C99" s="18"/>
      <c r="D99" s="18"/>
      <c r="E99" s="18"/>
      <c r="F99" s="18"/>
      <c r="G99" s="18"/>
    </row>
    <row r="100" spans="2:7" s="4" customFormat="1" x14ac:dyDescent="0.3">
      <c r="B100" s="18"/>
      <c r="C100" s="18"/>
      <c r="D100" s="18"/>
      <c r="E100" s="18"/>
      <c r="F100" s="18"/>
      <c r="G100" s="18"/>
    </row>
    <row r="101" spans="2:7" s="4" customFormat="1" x14ac:dyDescent="0.3">
      <c r="B101" s="18"/>
      <c r="C101" s="18"/>
      <c r="D101" s="18"/>
      <c r="E101" s="18"/>
      <c r="F101" s="18"/>
      <c r="G101" s="18"/>
    </row>
  </sheetData>
  <sheetProtection algorithmName="SHA-512" hashValue="eNWJqvD+580aQZNTs0q7/gFpISoE7x4CUsnd/Ssr3StjiQjhDH1H5Orirwdiy+4epGzO8AKC/kJ9NjO2DxyPCQ==" saltValue="1rnvrcBhb5WVUZeAo7HLLw==" spinCount="100000" sheet="1" formatCells="0" formatColumns="0" formatRows="0" insertColumns="0" insertRows="0" insertHyperlinks="0" deleteColumns="0" deleteRows="0" sort="0" autoFilter="0" pivotTables="0"/>
  <protectedRanges>
    <protectedRange sqref="H1:J1048576" name="Range1"/>
  </protectedRanges>
  <phoneticPr fontId="22" type="noConversion"/>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ED1F3E845E50548987965C483FA50F4" ma:contentTypeVersion="47" ma:contentTypeDescription="Create a new document." ma:contentTypeScope="" ma:versionID="8f2f6148d084bbe9b8f57181468ec9b6">
  <xsd:schema xmlns:xsd="http://www.w3.org/2001/XMLSchema" xmlns:xs="http://www.w3.org/2001/XMLSchema" xmlns:p="http://schemas.microsoft.com/office/2006/metadata/properties" xmlns:ns1="http://schemas.microsoft.com/sharepoint/v3" xmlns:ns2="87fe3e9c-cc6a-4f72-8ba8-a99d53dd5ebe" xmlns:ns3="f85ca6b0-b0eb-4d59-9fe0-ba2c330a32d2" targetNamespace="http://schemas.microsoft.com/office/2006/metadata/properties" ma:root="true" ma:fieldsID="0e0a129fc862dfcee4af251f52cfbd67" ns1:_="" ns2:_="" ns3:_="">
    <xsd:import namespace="http://schemas.microsoft.com/sharepoint/v3"/>
    <xsd:import namespace="87fe3e9c-cc6a-4f72-8ba8-a99d53dd5ebe"/>
    <xsd:import namespace="f85ca6b0-b0eb-4d59-9fe0-ba2c330a32d2"/>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2:SharedWithUsers" minOccurs="0"/>
                <xsd:element ref="ns2:SharedWithDetails" minOccurs="0"/>
                <xsd:element ref="ns3:Status" minOccurs="0"/>
                <xsd:element ref="ns1:PublishingStartDate" minOccurs="0"/>
                <xsd:element ref="ns1:PublishingExpirationDate" minOccurs="0"/>
                <xsd:element ref="ns3:MediaServiceDateTaken" minOccurs="0"/>
                <xsd:element ref="ns3:MediaServiceOCR" minOccurs="0"/>
                <xsd:element ref="ns3:MediaLengthInSeconds" minOccurs="0"/>
                <xsd:element ref="ns3:Responsible" minOccurs="0"/>
                <xsd:element ref="ns3:ReviewStatus" minOccurs="0"/>
                <xsd:element ref="ns3:lcf76f155ced4ddcb4097134ff3c332f" minOccurs="0"/>
                <xsd:element ref="ns2:TaxCatchAll" minOccurs="0"/>
                <xsd:element ref="ns3:MediaServiceLocation" minOccurs="0"/>
                <xsd:element ref="ns3:MediaServiceObjectDetectorVersions" minOccurs="0"/>
                <xsd:element ref="ns3:MediaServiceSearchProperties" minOccurs="0"/>
                <xsd:element ref="ns3:_Flow_SignoffStatus" minOccurs="0"/>
                <xsd:element ref="ns3:MediaServiceBillingMetadata" minOccurs="0"/>
                <xsd:element ref="ns3:_ApprovalAssignedTo" minOccurs="0"/>
                <xsd:element ref="ns3:_ApprovalRespondedBy" minOccurs="0"/>
                <xsd:element ref="ns3:_ApprovalSentBy" minOccurs="0"/>
                <xsd:element ref="ns3:_Approval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21"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22"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7fe3e9c-cc6a-4f72-8ba8-a99d53dd5ebe"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30" nillable="true" ma:displayName="Taxonomy Catch All Column" ma:hidden="true" ma:list="{00949a0d-0f8b-4090-937a-9bb8477630b0}" ma:internalName="TaxCatchAll" ma:showField="CatchAllData" ma:web="87fe3e9c-cc6a-4f72-8ba8-a99d53dd5eb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85ca6b0-b0eb-4d59-9fe0-ba2c330a32d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Status" ma:index="20" nillable="true" ma:displayName="Status" ma:format="Dropdown" ma:internalName="Status">
      <xsd:complexType>
        <xsd:complexContent>
          <xsd:extension base="dms:MultiChoice">
            <xsd:sequence>
              <xsd:element name="Value" maxOccurs="unbounded" minOccurs="0" nillable="true">
                <xsd:simpleType>
                  <xsd:restriction base="dms:Choice">
                    <xsd:enumeration value="SME review"/>
                    <xsd:enumeration value="Policy review"/>
                    <xsd:enumeration value="FINAL"/>
                    <xsd:enumeration value="To be updated"/>
                    <xsd:enumeration value="Choice 5"/>
                  </xsd:restriction>
                </xsd:simpleType>
              </xsd:element>
            </xsd:sequence>
          </xsd:extension>
        </xsd:complexContent>
      </xsd:complexType>
    </xsd:element>
    <xsd:element name="MediaServiceDateTaken" ma:index="23" nillable="true" ma:displayName="MediaServiceDateTaken" ma:hidden="true" ma:internalName="MediaServiceDateTaken"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element name="MediaLengthInSeconds" ma:index="25" nillable="true" ma:displayName="Length (seconds)" ma:internalName="MediaLengthInSeconds" ma:readOnly="true">
      <xsd:simpleType>
        <xsd:restriction base="dms:Unknown"/>
      </xsd:simpleType>
    </xsd:element>
    <xsd:element name="Responsible" ma:index="26" nillable="true" ma:displayName="Responsible" ma:format="Dropdown" ma:list="UserInfo" ma:SharePointGroup="0" ma:internalName="Responsibl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viewStatus" ma:index="27" nillable="true" ma:displayName="Review Status" ma:format="Dropdown" ma:internalName="ReviewStatus">
      <xsd:complexType>
        <xsd:complexContent>
          <xsd:extension base="dms:MultiChoice">
            <xsd:sequence>
              <xsd:element name="Value" maxOccurs="unbounded" minOccurs="0" nillable="true">
                <xsd:simpleType>
                  <xsd:restriction base="dms:Choice">
                    <xsd:enumeration value="Outdated"/>
                    <xsd:enumeration value="Complete"/>
                    <xsd:enumeration value="Deployment in Process"/>
                    <xsd:enumeration value="Signed off"/>
                    <xsd:enumeration value="Draft in Review"/>
                    <xsd:enumeration value="Draft in Progress"/>
                  </xsd:restriction>
                </xsd:simpleType>
              </xsd:element>
            </xsd:sequence>
          </xsd:extension>
        </xsd:complexContent>
      </xsd:complexType>
    </xsd:element>
    <xsd:element name="lcf76f155ced4ddcb4097134ff3c332f" ma:index="29" nillable="true" ma:taxonomy="true" ma:internalName="lcf76f155ced4ddcb4097134ff3c332f" ma:taxonomyFieldName="MediaServiceImageTags" ma:displayName="Image Tags" ma:readOnly="false" ma:fieldId="{5cf76f15-5ced-4ddc-b409-7134ff3c332f}" ma:taxonomyMulti="true" ma:sspId="3142b4c1-372a-4a2d-a364-e00c5d9df95b" ma:termSetId="09814cd3-568e-fe90-9814-8d621ff8fb84" ma:anchorId="fba54fb3-c3e1-fe81-a776-ca4b69148c4d" ma:open="true" ma:isKeyword="false">
      <xsd:complexType>
        <xsd:sequence>
          <xsd:element ref="pc:Terms" minOccurs="0" maxOccurs="1"/>
        </xsd:sequence>
      </xsd:complexType>
    </xsd:element>
    <xsd:element name="MediaServiceLocation" ma:index="31" nillable="true" ma:displayName="Location" ma:indexed="true" ma:internalName="MediaServiceLocation" ma:readOnly="true">
      <xsd:simpleType>
        <xsd:restriction base="dms:Text"/>
      </xsd:simpleType>
    </xsd:element>
    <xsd:element name="MediaServiceObjectDetectorVersions" ma:index="32" nillable="true" ma:displayName="MediaServiceObjectDetectorVersions" ma:hidden="true" ma:indexed="true" ma:internalName="MediaServiceObjectDetectorVersions" ma:readOnly="true">
      <xsd:simpleType>
        <xsd:restriction base="dms:Text"/>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_Flow_SignoffStatus" ma:index="34" nillable="true" ma:displayName="Sign-off status" ma:internalName="Sign_x002d_off_x0020_status">
      <xsd:simpleType>
        <xsd:restriction base="dms:Text"/>
      </xsd:simpleType>
    </xsd:element>
    <xsd:element name="MediaServiceBillingMetadata" ma:index="35" nillable="true" ma:displayName="MediaServiceBillingMetadata" ma:hidden="true" ma:internalName="MediaServiceBillingMetadata" ma:readOnly="true">
      <xsd:simpleType>
        <xsd:restriction base="dms:Note"/>
      </xsd:simpleType>
    </xsd:element>
    <xsd:element name="_ApprovalAssignedTo" ma:index="36" nillable="true" ma:displayName="Approvers" ma:list="UserInfo" ma:internalName="_ApprovalAssignedTo"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RespondedBy" ma:index="37" nillable="true" ma:displayName="Responses" ma:list="UserInfo" ma:internalName="_ApprovalRespondedBy"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entBy" ma:index="38" nillable="true" ma:displayName="Approval Creator" ma:list="UserInfo" ma:internalName="_ApprovalSent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ApprovalStatus" ma:index="39" nillable="true" ma:displayName="Approval status" ma:internalName="_ApprovalStatu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tatus xmlns="f85ca6b0-b0eb-4d59-9fe0-ba2c330a32d2" xsi:nil="true"/>
    <Responsible xmlns="f85ca6b0-b0eb-4d59-9fe0-ba2c330a32d2">
      <UserInfo>
        <DisplayName/>
        <AccountId xsi:nil="true"/>
        <AccountType/>
      </UserInfo>
    </Responsible>
    <_Flow_SignoffStatus xmlns="f85ca6b0-b0eb-4d59-9fe0-ba2c330a32d2" xsi:nil="true"/>
    <PublishingExpirationDate xmlns="http://schemas.microsoft.com/sharepoint/v3" xsi:nil="true"/>
    <PublishingStartDate xmlns="http://schemas.microsoft.com/sharepoint/v3" xsi:nil="true"/>
    <lcf76f155ced4ddcb4097134ff3c332f xmlns="f85ca6b0-b0eb-4d59-9fe0-ba2c330a32d2">
      <Terms xmlns="http://schemas.microsoft.com/office/infopath/2007/PartnerControls"/>
    </lcf76f155ced4ddcb4097134ff3c332f>
    <ReviewStatus xmlns="f85ca6b0-b0eb-4d59-9fe0-ba2c330a32d2" xsi:nil="true"/>
    <TaxCatchAll xmlns="87fe3e9c-cc6a-4f72-8ba8-a99d53dd5ebe" xsi:nil="true"/>
    <_ApprovalAssignedTo xmlns="f85ca6b0-b0eb-4d59-9fe0-ba2c330a32d2">
      <UserInfo>
        <DisplayName/>
        <AccountId xsi:nil="true"/>
        <AccountType/>
      </UserInfo>
    </_ApprovalAssignedTo>
    <_ApprovalRespondedBy xmlns="f85ca6b0-b0eb-4d59-9fe0-ba2c330a32d2">
      <UserInfo>
        <DisplayName/>
        <AccountId xsi:nil="true"/>
        <AccountType/>
      </UserInfo>
    </_ApprovalRespondedBy>
    <_ApprovalStatus xmlns="f85ca6b0-b0eb-4d59-9fe0-ba2c330a32d2">0</_ApprovalStatus>
  </documentManagement>
</p:properties>
</file>

<file path=customXml/itemProps1.xml><?xml version="1.0" encoding="utf-8"?>
<ds:datastoreItem xmlns:ds="http://schemas.openxmlformats.org/officeDocument/2006/customXml" ds:itemID="{A2E90836-BA56-4483-B9B3-9EC0BFC8368B}"/>
</file>

<file path=customXml/itemProps2.xml><?xml version="1.0" encoding="utf-8"?>
<ds:datastoreItem xmlns:ds="http://schemas.openxmlformats.org/officeDocument/2006/customXml" ds:itemID="{A6950A71-D8DD-490E-A1BC-F6224A077A88}"/>
</file>

<file path=customXml/itemProps3.xml><?xml version="1.0" encoding="utf-8"?>
<ds:datastoreItem xmlns:ds="http://schemas.openxmlformats.org/officeDocument/2006/customXml" ds:itemID="{3ECBB890-2483-4E2A-9704-CE8F06980ED7}"/>
</file>

<file path=customXml/itemProps4.xml><?xml version="1.0" encoding="utf-8"?>
<ds:datastoreItem xmlns:ds="http://schemas.openxmlformats.org/officeDocument/2006/customXml" ds:itemID="{3189EE89-2AC2-4689-97D0-9F7EFAABB2DA}"/>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5</vt:i4>
      </vt:variant>
      <vt:variant>
        <vt:lpstr>Named Ranges</vt:lpstr>
      </vt:variant>
      <vt:variant>
        <vt:i4>7</vt:i4>
      </vt:variant>
    </vt:vector>
  </HeadingPairs>
  <TitlesOfParts>
    <vt:vector size="12" baseType="lpstr">
      <vt:lpstr>Instructions</vt:lpstr>
      <vt:lpstr>Reconnaissance</vt:lpstr>
      <vt:lpstr>Données</vt:lpstr>
      <vt:lpstr>Exemple</vt:lpstr>
      <vt:lpstr>Historique des gains</vt:lpstr>
      <vt:lpstr>Instructions!lt_pId014</vt:lpstr>
      <vt:lpstr>Instructions!lt_pId016</vt:lpstr>
      <vt:lpstr>Reconnaissance!lt_pId064</vt:lpstr>
      <vt:lpstr>Exemple!lt_pId116</vt:lpstr>
      <vt:lpstr>'Historique des gains'!lt_pId118</vt:lpstr>
      <vt:lpstr>'Historique des gains'!lt_pId119</vt:lpstr>
      <vt:lpstr>'Historique des gains'!lt_pId135</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Michael Guerrero</dc:creator>
  <cp:keywords/>
  <dc:description/>
  <cp:lastModifiedBy>Ken Szeto</cp:lastModifiedBy>
  <cp:revision/>
  <dcterms:created xsi:type="dcterms:W3CDTF">2021-11-24T13:33:18Z</dcterms:created>
  <dcterms:modified xsi:type="dcterms:W3CDTF">2025-11-13T20:21:39Z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0x010100BED1F3E845E50548987965C483FA50F4</vt:lpwstr>
  </property>
</Properties>
</file>